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  <p:sldId id="267" r:id="rId15"/>
    <p:sldId id="270" r:id="rId16"/>
    <p:sldId id="271" r:id="rId17"/>
    <p:sldId id="272" r:id="rId18"/>
    <p:sldId id="279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10D"/>
    <a:srgbClr val="F8FA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orient="horz" pos="3072"/>
        <p:guide orient="horz" pos="169"/>
        <p:guide pos="2880"/>
        <p:guide pos="3107"/>
        <p:guide pos="2653"/>
        <p:guide pos="555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871FD-B7E8-46A0-A3DE-39475B26BD41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2EEBE-0AF6-4398-AE43-C2CED2094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170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2EEBE-0AF6-4398-AE43-C2CED2094FF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717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98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4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353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16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01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63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476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73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801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11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73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A839F-4146-46D6-962F-7835300A1859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53E35-F66F-4AA4-BB8F-ACF3438B5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4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jpg"/><Relationship Id="rId7" Type="http://schemas.openxmlformats.org/officeDocument/2006/relationships/image" Target="../media/image2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0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0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6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37.png"/><Relationship Id="rId4" Type="http://schemas.openxmlformats.org/officeDocument/2006/relationships/image" Target="../media/image27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3.png"/><Relationship Id="rId7" Type="http://schemas.openxmlformats.org/officeDocument/2006/relationships/image" Target="../media/image4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png"/><Relationship Id="rId3" Type="http://schemas.openxmlformats.org/officeDocument/2006/relationships/image" Target="../media/image18.png"/><Relationship Id="rId7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3.png"/><Relationship Id="rId4" Type="http://schemas.openxmlformats.org/officeDocument/2006/relationships/image" Target="../media/image40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9502"/>
            <a:ext cx="8062664" cy="129614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Наша галактика.</a:t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Пространственные масштабы наблюдаемой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Вселенной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9257"/>
            <a:ext cx="4451757" cy="3680120"/>
          </a:xfrm>
          <a:prstGeom prst="rect">
            <a:avLst/>
          </a:prstGeom>
          <a:effectLst>
            <a:softEdge rad="762000"/>
          </a:effectLst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05" y="1779663"/>
            <a:ext cx="3677433" cy="3213108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5148064" y="2715766"/>
            <a:ext cx="3355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Меня ужасает вечное безмолвие этих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пространств….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24177" y="3433558"/>
            <a:ext cx="15244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Блез Паскаль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5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688" y="268288"/>
            <a:ext cx="4144682" cy="4354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Квазар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2490157"/>
            <a:ext cx="418882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Светимость в сотни раз больше светимости обычных галактик.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Сравнительно небольшие размеры.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находится сверхмассивная черная дыра.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0032" y="928340"/>
            <a:ext cx="4283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Квазар (квазизвездный радиоисточник)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мощное и далекое ядро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активной галактики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" r="8477"/>
          <a:stretch/>
        </p:blipFill>
        <p:spPr>
          <a:xfrm>
            <a:off x="-23217" y="0"/>
            <a:ext cx="4582952" cy="5143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2675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2623"/>
          <a:stretch/>
        </p:blipFill>
        <p:spPr>
          <a:xfrm>
            <a:off x="-468560" y="-20538"/>
            <a:ext cx="5436874" cy="51640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699542"/>
            <a:ext cx="3970784" cy="723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Галактика, частью которой является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называется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Млечный Путь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849688" y="268288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«Наша» галактика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4860032" y="1347614"/>
            <a:ext cx="418882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спиральной галактикой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перемычки.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Диаметр составляет 30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кпк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Одной из ближайших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Млечному Пути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галактик 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туманность Андромеды (диаметр 40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кпк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Расстояние от Млечного Пути до туманности Андромеды — 670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кпк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6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-36512" y="-4234"/>
            <a:ext cx="9189513" cy="5147733"/>
            <a:chOff x="-45513" y="-1"/>
            <a:chExt cx="9189513" cy="514773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-45513" y="-1"/>
              <a:ext cx="9189513" cy="5147733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17994" y="0"/>
              <a:ext cx="126014" cy="514350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61099" y="268288"/>
              <a:ext cx="1770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Галактики</a:t>
              </a:r>
              <a:endParaRPr lang="ru-RU" sz="2800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69882" y="270000"/>
              <a:ext cx="12544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Звезды</a:t>
              </a:r>
              <a:endParaRPr lang="ru-RU" sz="2800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3656560">
              <a:off x="2361010" y="2640806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18810284">
              <a:off x="2969109" y="1264502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18810284">
              <a:off x="1344927" y="1685166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4145084">
              <a:off x="2361009" y="1685168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3354816">
              <a:off x="2897075" y="3916806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2534473">
              <a:off x="3566015" y="2358071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6941655">
              <a:off x="1504957" y="2836969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9845072">
              <a:off x="3000051" y="2873551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20193177">
              <a:off x="1095426" y="3577893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20715444">
              <a:off x="1703525" y="2201589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8810284">
              <a:off x="3653842" y="2956786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1720532">
              <a:off x="1095425" y="2622255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18810284">
              <a:off x="3166886" y="4544162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15910540">
              <a:off x="3863821" y="3801040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8810284">
              <a:off x="2347372" y="3273604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8810284">
              <a:off x="3354889" y="3607075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 rot="15315420">
              <a:off x="627848" y="4279238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20855116">
              <a:off x="1750231" y="3200770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 rot="18810284">
              <a:off x="489247" y="3244620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914949">
              <a:off x="1122221" y="4028584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7765390">
              <a:off x="890666" y="2182194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20871100">
              <a:off x="910708" y="1049786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18810284">
              <a:off x="302608" y="1470452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20685803">
              <a:off x="2780137" y="2108400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8810284">
              <a:off x="3525484" y="909993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3833664">
              <a:off x="1901302" y="1330657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9398924">
              <a:off x="2367867" y="1109660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378980">
              <a:off x="2279985" y="4464773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20940217">
              <a:off x="2051700" y="4053390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378980">
              <a:off x="1489266" y="4280082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4-конечная звезда 38"/>
            <p:cNvSpPr/>
            <p:nvPr/>
          </p:nvSpPr>
          <p:spPr>
            <a:xfrm>
              <a:off x="5144368" y="793220"/>
              <a:ext cx="288032" cy="288032"/>
            </a:xfrm>
            <a:prstGeom prst="star4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4-конечная звезда 39"/>
            <p:cNvSpPr/>
            <p:nvPr/>
          </p:nvSpPr>
          <p:spPr>
            <a:xfrm>
              <a:off x="8473268" y="4098622"/>
              <a:ext cx="216024" cy="216024"/>
            </a:xfrm>
            <a:prstGeom prst="star4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4-конечная звезда 40"/>
            <p:cNvSpPr/>
            <p:nvPr/>
          </p:nvSpPr>
          <p:spPr>
            <a:xfrm>
              <a:off x="5148064" y="4580354"/>
              <a:ext cx="211565" cy="211565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4-конечная звезда 41"/>
            <p:cNvSpPr/>
            <p:nvPr/>
          </p:nvSpPr>
          <p:spPr>
            <a:xfrm>
              <a:off x="8407908" y="793220"/>
              <a:ext cx="216024" cy="216024"/>
            </a:xfrm>
            <a:prstGeom prst="star4">
              <a:avLst/>
            </a:prstGeom>
            <a:gradFill flip="none" rotWithShape="1">
              <a:gsLst>
                <a:gs pos="0">
                  <a:srgbClr val="FFFF00"/>
                </a:gs>
                <a:gs pos="88000">
                  <a:schemeClr val="accent5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4-конечная звезда 42"/>
            <p:cNvSpPr/>
            <p:nvPr/>
          </p:nvSpPr>
          <p:spPr>
            <a:xfrm>
              <a:off x="6762636" y="2216239"/>
              <a:ext cx="355511" cy="355511"/>
            </a:xfrm>
            <a:prstGeom prst="star4">
              <a:avLst/>
            </a:prstGeom>
            <a:gradFill flip="none" rotWithShape="1">
              <a:gsLst>
                <a:gs pos="0">
                  <a:srgbClr val="C00000"/>
                </a:gs>
                <a:gs pos="5000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636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15"/>
          <a:stretch/>
        </p:blipFill>
        <p:spPr>
          <a:xfrm>
            <a:off x="0" y="1203597"/>
            <a:ext cx="9146445" cy="350787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23528" y="339502"/>
                <a:ext cx="849694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tx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Скопление галактик </a:t>
                </a:r>
                <a:r>
                  <a:rPr lang="ru-RU" sz="2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ru-RU" sz="2400" dirty="0" smtClean="0">
                    <a:solidFill>
                      <a:schemeClr val="tx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гравитационно связанная система галактик с характерным размером </a:t>
                </a: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ru-RU" sz="240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6</m:t>
                        </m:r>
                      </m:sup>
                    </m:sSup>
                    <m:r>
                      <a:rPr lang="ru-RU" sz="24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ru-RU" sz="2400" dirty="0" smtClean="0">
                    <a:solidFill>
                      <a:schemeClr val="tx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св. лет.</a:t>
                </a:r>
                <a:endParaRPr lang="ru-RU" sz="2400" dirty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9502"/>
                <a:ext cx="8496944" cy="830997"/>
              </a:xfrm>
              <a:prstGeom prst="rect">
                <a:avLst/>
              </a:prstGeom>
              <a:blipFill rotWithShape="1">
                <a:blip r:embed="rId4"/>
                <a:stretch>
                  <a:fillRect l="-1076" t="-5882" b="-169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289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0"/>
            <a:ext cx="9252520" cy="5143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 rot="12534473">
            <a:off x="7962815" y="728624"/>
            <a:ext cx="455368" cy="144016"/>
          </a:xfrm>
          <a:prstGeom prst="ellipse">
            <a:avLst/>
          </a:prstGeom>
          <a:gradFill flip="none" rotWithShape="1">
            <a:gsLst>
              <a:gs pos="57000">
                <a:srgbClr val="FFFF00"/>
              </a:gs>
              <a:gs pos="0">
                <a:srgbClr val="CCD10D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Овал 59"/>
          <p:cNvSpPr/>
          <p:nvPr/>
        </p:nvSpPr>
        <p:spPr>
          <a:xfrm rot="18810284">
            <a:off x="-5708949" y="5553782"/>
            <a:ext cx="8366620" cy="2646050"/>
          </a:xfrm>
          <a:prstGeom prst="ellipse">
            <a:avLst/>
          </a:prstGeom>
          <a:gradFill flip="none" rotWithShape="1">
            <a:gsLst>
              <a:gs pos="57000">
                <a:srgbClr val="FFFF00"/>
              </a:gs>
              <a:gs pos="0">
                <a:srgbClr val="CCD10D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55" y="3934419"/>
            <a:ext cx="187292" cy="188719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466343" y="1705662"/>
            <a:ext cx="2423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Млечный путь</a:t>
            </a:r>
            <a:endParaRPr lang="ru-RU" sz="2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4" name="Прямая со стрелкой 63"/>
          <p:cNvCxnSpPr/>
          <p:nvPr/>
        </p:nvCxnSpPr>
        <p:spPr>
          <a:xfrm flipH="1">
            <a:off x="466343" y="2228882"/>
            <a:ext cx="865297" cy="170553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766240" y="4446719"/>
            <a:ext cx="1095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Земля</a:t>
            </a:r>
            <a:endParaRPr lang="ru-RU" sz="2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 flipH="1" flipV="1">
            <a:off x="1065247" y="4123138"/>
            <a:ext cx="700994" cy="46483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0" name="Picture 6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50738">
            <a:off x="7827752" y="908108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 rot="20354406">
                <a:off x="3813106" y="1856080"/>
                <a:ext cx="15177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Cambria Math"/>
                        <a:ea typeface="Cambria Math"/>
                      </a:rPr>
                      <m:t>𝑡</m:t>
                    </m:r>
                    <m:r>
                      <a:rPr lang="ru-RU" sz="2400" i="1" smtClean="0">
                        <a:solidFill>
                          <a:schemeClr val="bg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effectLst>
                              <a:glow rad="228600">
                                <a:schemeClr val="accent1">
                                  <a:satMod val="175000"/>
                                  <a:alpha val="4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effectLst>
                              <a:glow rad="228600">
                                <a:schemeClr val="accent1">
                                  <a:satMod val="175000"/>
                                  <a:alpha val="4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effectLst>
                              <a:glow rad="228600">
                                <a:schemeClr val="accent1">
                                  <a:satMod val="175000"/>
                                  <a:alpha val="4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effectLst>
                      <a:glow rad="228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dirty="0" smtClean="0">
                    <a:solidFill>
                      <a:schemeClr val="bg1"/>
                    </a:solidFill>
                    <a:effectLst>
                      <a:glow rad="228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latin typeface="Times New Roman" pitchFamily="18" charset="0"/>
                    <a:cs typeface="Times New Roman" pitchFamily="18" charset="0"/>
                  </a:rPr>
                  <a:t>лет</a:t>
                </a:r>
                <a:endParaRPr lang="ru-RU" sz="2400" dirty="0"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354406">
                <a:off x="3813106" y="1856080"/>
                <a:ext cx="1517788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4231" t="-20625" r="-18846" b="-81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Прямая соединительная линия 72"/>
          <p:cNvCxnSpPr/>
          <p:nvPr/>
        </p:nvCxnSpPr>
        <p:spPr>
          <a:xfrm flipH="1">
            <a:off x="1249382" y="1059582"/>
            <a:ext cx="6634986" cy="282518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10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2.46914E-6 L -0.75608 0.57685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13" y="2882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6" r="1470" b="5807"/>
          <a:stretch/>
        </p:blipFill>
        <p:spPr>
          <a:xfrm>
            <a:off x="1676765" y="411510"/>
            <a:ext cx="5790470" cy="42594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"/>
          <a:stretch/>
        </p:blipFill>
        <p:spPr>
          <a:xfrm>
            <a:off x="899592" y="267494"/>
            <a:ext cx="2632367" cy="461263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4860032" y="267494"/>
            <a:ext cx="3970784" cy="1080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Красное смещение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сдвиг спектральных линий химических элементов в длинноволновую сторону.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399413" y="1347614"/>
                <a:ext cx="917174" cy="616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𝑧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𝜆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𝜆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413" y="1347614"/>
                <a:ext cx="917174" cy="616515"/>
              </a:xfrm>
              <a:prstGeom prst="rect">
                <a:avLst/>
              </a:prstGeom>
              <a:blipFill rotWithShape="1">
                <a:blip r:embed="rId5"/>
                <a:stretch>
                  <a:fillRect r="-8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932710" y="2067694"/>
                <a:ext cx="39183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US" dirty="0" smtClean="0">
                    <a:solidFill>
                      <a:schemeClr val="tx2">
                        <a:lumMod val="50000"/>
                      </a:schemeClr>
                    </a:solidFill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смещение спектральной линии,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710" y="2067694"/>
                <a:ext cx="3918317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9836" r="-155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902969" y="2573811"/>
                <a:ext cx="40914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длина волны спектральной линии, измеренная в лаборатории,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969" y="2573811"/>
                <a:ext cx="4091401" cy="646331"/>
              </a:xfrm>
              <a:prstGeom prst="rect">
                <a:avLst/>
              </a:prstGeom>
              <a:blipFill rotWithShape="1">
                <a:blip r:embed="rId8"/>
                <a:stretch>
                  <a:fillRect l="-1192" t="-5660" r="-298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905995" y="3363838"/>
                <a:ext cx="40914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𝑧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красное смещение.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5995" y="3363838"/>
                <a:ext cx="4091401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Объект 2"/>
          <p:cNvSpPr txBox="1">
            <a:spLocks/>
          </p:cNvSpPr>
          <p:nvPr/>
        </p:nvSpPr>
        <p:spPr>
          <a:xfrm>
            <a:off x="4849366" y="3867894"/>
            <a:ext cx="397078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Все галактики имеют красное смещение, значит, галактики разбегаются!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64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p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60032" y="699542"/>
            <a:ext cx="3970784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Эффект Доплера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изменение частоты и длины волн, регистрируемых приемником, вызванное движением источника.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849688" y="268288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Эффект Доплера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1723331" y="843558"/>
            <a:ext cx="1296144" cy="576064"/>
            <a:chOff x="1403648" y="1419622"/>
            <a:chExt cx="1296144" cy="576064"/>
          </a:xfrm>
        </p:grpSpPr>
        <p:sp>
          <p:nvSpPr>
            <p:cNvPr id="10" name="4-конечная звезда 9"/>
            <p:cNvSpPr/>
            <p:nvPr/>
          </p:nvSpPr>
          <p:spPr>
            <a:xfrm>
              <a:off x="1403648" y="1419622"/>
              <a:ext cx="576064" cy="576064"/>
            </a:xfrm>
            <a:prstGeom prst="star4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2130918" y="1522988"/>
                  <a:ext cx="56887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𝜈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𝜐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0918" y="1522988"/>
                  <a:ext cx="568874" cy="3693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8197" r="-15054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399413" y="1955235"/>
                <a:ext cx="786882" cy="565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𝜈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413" y="1955235"/>
                <a:ext cx="786882" cy="565796"/>
              </a:xfrm>
              <a:prstGeom prst="rect">
                <a:avLst/>
              </a:prstGeom>
              <a:blipFill rotWithShape="1">
                <a:blip r:embed="rId4"/>
                <a:stretch>
                  <a:fillRect r="-93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Группа 17"/>
          <p:cNvGrpSpPr/>
          <p:nvPr/>
        </p:nvGrpSpPr>
        <p:grpSpPr>
          <a:xfrm>
            <a:off x="820274" y="946924"/>
            <a:ext cx="511366" cy="369332"/>
            <a:chOff x="820274" y="1522988"/>
            <a:chExt cx="511366" cy="369332"/>
          </a:xfrm>
        </p:grpSpPr>
        <p:cxnSp>
          <p:nvCxnSpPr>
            <p:cNvPr id="16" name="Прямая со стрелкой 15"/>
            <p:cNvCxnSpPr/>
            <p:nvPr/>
          </p:nvCxnSpPr>
          <p:spPr>
            <a:xfrm>
              <a:off x="1331640" y="1532280"/>
              <a:ext cx="0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820274" y="1522988"/>
                  <a:ext cx="45743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ru-RU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ru-RU" i="1" smtClean="0">
                                    <a:latin typeface="Cambria Math"/>
                                    <a:ea typeface="Cambria Math"/>
                                  </a:rPr>
                                  <m:t>𝜐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0274" y="1522988"/>
                  <a:ext cx="457433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22951" r="-20000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162" y="3920584"/>
            <a:ext cx="1130401" cy="9562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0" t="30882" r="15674" b="28175"/>
          <a:stretch/>
        </p:blipFill>
        <p:spPr>
          <a:xfrm rot="5400000">
            <a:off x="920835" y="2284255"/>
            <a:ext cx="2472562" cy="800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282174" y="3075806"/>
                <a:ext cx="1279709" cy="565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𝜈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2174" y="3075806"/>
                <a:ext cx="1279709" cy="565796"/>
              </a:xfrm>
              <a:prstGeom prst="rect">
                <a:avLst/>
              </a:prstGeom>
              <a:blipFill rotWithShape="1">
                <a:blip r:embed="rId8"/>
                <a:stretch>
                  <a:fillRect r="-5742" b="-10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Объект 2"/>
          <p:cNvSpPr txBox="1">
            <a:spLocks/>
          </p:cNvSpPr>
          <p:nvPr/>
        </p:nvSpPr>
        <p:spPr>
          <a:xfrm>
            <a:off x="4849688" y="2517210"/>
            <a:ext cx="3970784" cy="6306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Математическое описание эффекта Доплера (синие смещение):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20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6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69136E-6 L -4.16667E-6 0.1598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60032" y="699542"/>
            <a:ext cx="3970784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Эффект Доплера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изменение частоты и длины волн, регистрируемых приемником, вызванное движением источника.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849688" y="268288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Эффект Доплера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1723331" y="2139702"/>
            <a:ext cx="1296144" cy="576064"/>
            <a:chOff x="1403648" y="1419622"/>
            <a:chExt cx="1296144" cy="576064"/>
          </a:xfrm>
        </p:grpSpPr>
        <p:sp>
          <p:nvSpPr>
            <p:cNvPr id="10" name="4-конечная звезда 9"/>
            <p:cNvSpPr/>
            <p:nvPr/>
          </p:nvSpPr>
          <p:spPr>
            <a:xfrm>
              <a:off x="1403648" y="1419622"/>
              <a:ext cx="576064" cy="576064"/>
            </a:xfrm>
            <a:prstGeom prst="star4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2130918" y="1522988"/>
                  <a:ext cx="56887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𝜈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𝜐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0918" y="1522988"/>
                  <a:ext cx="568874" cy="3693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8197" r="-15054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399413" y="1955235"/>
                <a:ext cx="786882" cy="565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𝜈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413" y="1955235"/>
                <a:ext cx="786882" cy="565796"/>
              </a:xfrm>
              <a:prstGeom prst="rect">
                <a:avLst/>
              </a:prstGeom>
              <a:blipFill rotWithShape="1">
                <a:blip r:embed="rId4"/>
                <a:stretch>
                  <a:fillRect r="-93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Группа 17"/>
          <p:cNvGrpSpPr/>
          <p:nvPr/>
        </p:nvGrpSpPr>
        <p:grpSpPr>
          <a:xfrm>
            <a:off x="820274" y="2243068"/>
            <a:ext cx="511366" cy="369332"/>
            <a:chOff x="820274" y="1522988"/>
            <a:chExt cx="511366" cy="369332"/>
          </a:xfrm>
        </p:grpSpPr>
        <p:cxnSp>
          <p:nvCxnSpPr>
            <p:cNvPr id="16" name="Прямая со стрелкой 15"/>
            <p:cNvCxnSpPr/>
            <p:nvPr/>
          </p:nvCxnSpPr>
          <p:spPr>
            <a:xfrm rot="10800000">
              <a:off x="1331640" y="1532280"/>
              <a:ext cx="0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820274" y="1522988"/>
                  <a:ext cx="45743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ru-RU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ru-RU" i="1" smtClean="0">
                                    <a:latin typeface="Cambria Math"/>
                                    <a:ea typeface="Cambria Math"/>
                                  </a:rPr>
                                  <m:t>𝜐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0274" y="1522988"/>
                  <a:ext cx="457433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22951" r="-20000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162" y="3920584"/>
            <a:ext cx="1130401" cy="9562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0" t="30882" r="15674" b="28175"/>
          <a:stretch/>
        </p:blipFill>
        <p:spPr>
          <a:xfrm rot="5400000">
            <a:off x="1455428" y="2818848"/>
            <a:ext cx="1403376" cy="800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282174" y="3075806"/>
                <a:ext cx="1279709" cy="565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𝜈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2174" y="3075806"/>
                <a:ext cx="1279709" cy="565796"/>
              </a:xfrm>
              <a:prstGeom prst="rect">
                <a:avLst/>
              </a:prstGeom>
              <a:blipFill rotWithShape="1">
                <a:blip r:embed="rId8"/>
                <a:stretch>
                  <a:fillRect r="-5742" b="-10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Объект 2"/>
          <p:cNvSpPr txBox="1">
            <a:spLocks/>
          </p:cNvSpPr>
          <p:nvPr/>
        </p:nvSpPr>
        <p:spPr>
          <a:xfrm>
            <a:off x="4849688" y="2517210"/>
            <a:ext cx="3970784" cy="6306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Математическое описание эффекта Доплера (синие смещение):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292518" y="4227934"/>
                <a:ext cx="1279709" cy="5946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𝜈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518" y="4227934"/>
                <a:ext cx="1279709" cy="594650"/>
              </a:xfrm>
              <a:prstGeom prst="rect">
                <a:avLst/>
              </a:prstGeom>
              <a:blipFill rotWithShape="1">
                <a:blip r:embed="rId9"/>
                <a:stretch>
                  <a:fillRect r="-57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Объект 2"/>
          <p:cNvSpPr txBox="1">
            <a:spLocks/>
          </p:cNvSpPr>
          <p:nvPr/>
        </p:nvSpPr>
        <p:spPr>
          <a:xfrm>
            <a:off x="4860032" y="3651870"/>
            <a:ext cx="3970784" cy="6306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Математическое описание эффекта Доплера (красное смещение):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55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23796 L 5E-6 0.01204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23796 L 1.66667E-6 0.01204 " pathEditMode="relative" rAng="0" ptsTypes="AA">
                                      <p:cBhvr>
                                        <p:cTn id="8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7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8426 L -1.66667E-6 -3.45679E-6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197489" y="4440511"/>
            <a:ext cx="1954671" cy="507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Эдвин Хаббл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6" y="454675"/>
            <a:ext cx="2735479" cy="39892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849688" y="349410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Закон Хаббла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921696" y="852672"/>
            <a:ext cx="397078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Скорости удаления галактик возрастают прямо пропорционально расстоянию до них: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399413" y="1851492"/>
                <a:ext cx="9423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𝜐</m:t>
                      </m:r>
                      <m:r>
                        <a:rPr lang="ru-RU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𝐻𝑟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413" y="1851492"/>
                <a:ext cx="942309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333" r="-7792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986923" y="2490450"/>
                <a:ext cx="356437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𝜐</m:t>
                    </m:r>
                  </m:oMath>
                </a14:m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скорость удаления галактики,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923" y="2490450"/>
                <a:ext cx="3564374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10000" r="-2735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986923" y="2994506"/>
                <a:ext cx="31196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расстояние до галактики,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923" y="2994506"/>
                <a:ext cx="3119637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9836" r="-332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958409" y="3570570"/>
                <a:ext cx="26493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𝐻</m:t>
                    </m:r>
                  </m:oMath>
                </a14:m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</a:rPr>
                  <a:t> </a:t>
                </a:r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постоянная Хаббла.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8409" y="3570570"/>
                <a:ext cx="2649380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10000" r="-3448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883932" y="4093032"/>
                <a:ext cx="1770356" cy="5669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𝐻</m:t>
                      </m:r>
                      <m:r>
                        <a:rPr lang="ru-RU" b="0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=75 </m:t>
                      </m:r>
                      <m:f>
                        <m:fPr>
                          <m:ctrlP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км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с∙Мпк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932" y="4093032"/>
                <a:ext cx="1770356" cy="566950"/>
              </a:xfrm>
              <a:prstGeom prst="rect">
                <a:avLst/>
              </a:prstGeom>
              <a:blipFill rotWithShape="1">
                <a:blip r:embed="rId7"/>
                <a:stretch>
                  <a:fillRect r="-41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0954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121" y="4368503"/>
            <a:ext cx="2859410" cy="507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Александр Фридман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94" t="9938" r="2722" b="37218"/>
          <a:stretch/>
        </p:blipFill>
        <p:spPr>
          <a:xfrm>
            <a:off x="806674" y="377139"/>
            <a:ext cx="2736304" cy="39892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49688" y="268288"/>
            <a:ext cx="4144682" cy="935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Теория нестационарной Вселенной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4925866" y="1491630"/>
            <a:ext cx="39666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рамках общей теории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относительности Вселенная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однородно заполненная веществом, не может быть стационарной, то есть, 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должна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расширяться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сжиматься. Исходя из наблюдаемой картины разбегания галактик, можно сделать вывод, что Вселенная расширяется.</a:t>
            </a:r>
          </a:p>
        </p:txBody>
      </p:sp>
    </p:spTree>
    <p:extLst>
      <p:ext uri="{BB962C8B-B14F-4D97-AF65-F5344CB8AC3E}">
        <p14:creationId xmlns:p14="http://schemas.microsoft.com/office/powerpoint/2010/main" val="325088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76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2623"/>
          <a:stretch/>
        </p:blipFill>
        <p:spPr>
          <a:xfrm>
            <a:off x="1979712" y="267494"/>
            <a:ext cx="5136232" cy="48068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320" y="-164554"/>
            <a:ext cx="9418240" cy="6148018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7043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Рисунок 6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89" y="652002"/>
            <a:ext cx="2304256" cy="363162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912277" y="1418124"/>
            <a:ext cx="4529230" cy="2744735"/>
            <a:chOff x="2595410" y="-508945"/>
            <a:chExt cx="3422623" cy="3787080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2595410" y="-508945"/>
              <a:ext cx="3422623" cy="378708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525690 w 4248473"/>
                <a:gd name="connsiteY0" fmla="*/ -813587 h 1872208"/>
                <a:gd name="connsiteX1" fmla="*/ 4473684 w 4248473"/>
                <a:gd name="connsiteY1" fmla="*/ -761581 h 1872208"/>
                <a:gd name="connsiteX2" fmla="*/ 4421678 w 4248473"/>
                <a:gd name="connsiteY2" fmla="*/ -813587 h 1872208"/>
                <a:gd name="connsiteX3" fmla="*/ 4473684 w 4248473"/>
                <a:gd name="connsiteY3" fmla="*/ -865593 h 1872208"/>
                <a:gd name="connsiteX4" fmla="*/ 4525690 w 4248473"/>
                <a:gd name="connsiteY4" fmla="*/ -813587 h 1872208"/>
                <a:gd name="connsiteX0" fmla="*/ 4182946 w 4248473"/>
                <a:gd name="connsiteY0" fmla="*/ -519607 h 1872208"/>
                <a:gd name="connsiteX1" fmla="*/ 4078934 w 4248473"/>
                <a:gd name="connsiteY1" fmla="*/ -415595 h 1872208"/>
                <a:gd name="connsiteX2" fmla="*/ 3974922 w 4248473"/>
                <a:gd name="connsiteY2" fmla="*/ -519607 h 1872208"/>
                <a:gd name="connsiteX3" fmla="*/ 4078934 w 4248473"/>
                <a:gd name="connsiteY3" fmla="*/ -623619 h 1872208"/>
                <a:gd name="connsiteX4" fmla="*/ 4182946 w 4248473"/>
                <a:gd name="connsiteY4" fmla="*/ -519607 h 1872208"/>
                <a:gd name="connsiteX0" fmla="*/ 3756782 w 4248473"/>
                <a:gd name="connsiteY0" fmla="*/ -163502 h 1872208"/>
                <a:gd name="connsiteX1" fmla="*/ 3600765 w 4248473"/>
                <a:gd name="connsiteY1" fmla="*/ -7485 h 1872208"/>
                <a:gd name="connsiteX2" fmla="*/ 3444748 w 4248473"/>
                <a:gd name="connsiteY2" fmla="*/ -163502 h 1872208"/>
                <a:gd name="connsiteX3" fmla="*/ 3600765 w 4248473"/>
                <a:gd name="connsiteY3" fmla="*/ -319519 h 1872208"/>
                <a:gd name="connsiteX4" fmla="*/ 3756782 w 4248473"/>
                <a:gd name="connsiteY4" fmla="*/ -163502 h 1872208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6055"/>
                <a:gd name="connsiteY0" fmla="*/ 34343 h 63333"/>
                <a:gd name="connsiteX1" fmla="*/ 5659 w 46055"/>
                <a:gd name="connsiteY1" fmla="*/ 26880 h 63333"/>
                <a:gd name="connsiteX2" fmla="*/ 14041 w 46055"/>
                <a:gd name="connsiteY2" fmla="*/ 25175 h 63333"/>
                <a:gd name="connsiteX3" fmla="*/ 22492 w 46055"/>
                <a:gd name="connsiteY3" fmla="*/ 23405 h 63333"/>
                <a:gd name="connsiteX4" fmla="*/ 25785 w 46055"/>
                <a:gd name="connsiteY4" fmla="*/ 20173 h 63333"/>
                <a:gd name="connsiteX5" fmla="*/ 29869 w 46055"/>
                <a:gd name="connsiteY5" fmla="*/ 22454 h 63333"/>
                <a:gd name="connsiteX6" fmla="*/ 35499 w 46055"/>
                <a:gd name="connsiteY6" fmla="*/ 20663 h 63333"/>
                <a:gd name="connsiteX7" fmla="*/ 38354 w 46055"/>
                <a:gd name="connsiteY7" fmla="*/ 25549 h 63333"/>
                <a:gd name="connsiteX8" fmla="*/ 42018 w 46055"/>
                <a:gd name="connsiteY8" fmla="*/ 30291 h 63333"/>
                <a:gd name="connsiteX9" fmla="*/ 41854 w 46055"/>
                <a:gd name="connsiteY9" fmla="*/ 35433 h 63333"/>
                <a:gd name="connsiteX10" fmla="*/ 43052 w 46055"/>
                <a:gd name="connsiteY10" fmla="*/ 43295 h 63333"/>
                <a:gd name="connsiteX11" fmla="*/ 37440 w 46055"/>
                <a:gd name="connsiteY11" fmla="*/ 50177 h 63333"/>
                <a:gd name="connsiteX12" fmla="*/ 35431 w 46055"/>
                <a:gd name="connsiteY12" fmla="*/ 56074 h 63333"/>
                <a:gd name="connsiteX13" fmla="*/ 28591 w 46055"/>
                <a:gd name="connsiteY13" fmla="*/ 56788 h 63333"/>
                <a:gd name="connsiteX14" fmla="*/ 23703 w 46055"/>
                <a:gd name="connsiteY14" fmla="*/ 63079 h 63333"/>
                <a:gd name="connsiteX15" fmla="*/ 16516 w 46055"/>
                <a:gd name="connsiteY15" fmla="*/ 59239 h 63333"/>
                <a:gd name="connsiteX16" fmla="*/ 5840 w 46055"/>
                <a:gd name="connsiteY16" fmla="*/ 55445 h 63333"/>
                <a:gd name="connsiteX17" fmla="*/ 1146 w 46055"/>
                <a:gd name="connsiteY17" fmla="*/ 51223 h 63333"/>
                <a:gd name="connsiteX18" fmla="*/ 2149 w 46055"/>
                <a:gd name="connsiteY18" fmla="*/ 45524 h 63333"/>
                <a:gd name="connsiteX19" fmla="*/ 31 w 46055"/>
                <a:gd name="connsiteY19" fmla="*/ 39677 h 63333"/>
                <a:gd name="connsiteX20" fmla="*/ 3899 w 46055"/>
                <a:gd name="connsiteY20" fmla="*/ 34480 h 63333"/>
                <a:gd name="connsiteX21" fmla="*/ 3936 w 46055"/>
                <a:gd name="connsiteY21" fmla="*/ 34343 h 63333"/>
                <a:gd name="connsiteX0" fmla="*/ 4529230 w 4529230"/>
                <a:gd name="connsiteY0" fmla="*/ 52006 h 2744735"/>
                <a:gd name="connsiteX1" fmla="*/ 4477224 w 4529230"/>
                <a:gd name="connsiteY1" fmla="*/ 104012 h 2744735"/>
                <a:gd name="connsiteX2" fmla="*/ 4425218 w 4529230"/>
                <a:gd name="connsiteY2" fmla="*/ 52006 h 2744735"/>
                <a:gd name="connsiteX3" fmla="*/ 4477224 w 4529230"/>
                <a:gd name="connsiteY3" fmla="*/ 0 h 2744735"/>
                <a:gd name="connsiteX4" fmla="*/ 4529230 w 4529230"/>
                <a:gd name="connsiteY4" fmla="*/ 52006 h 2744735"/>
                <a:gd name="connsiteX0" fmla="*/ 4186486 w 4529230"/>
                <a:gd name="connsiteY0" fmla="*/ 345986 h 2744735"/>
                <a:gd name="connsiteX1" fmla="*/ 4082474 w 4529230"/>
                <a:gd name="connsiteY1" fmla="*/ 449998 h 2744735"/>
                <a:gd name="connsiteX2" fmla="*/ 3978462 w 4529230"/>
                <a:gd name="connsiteY2" fmla="*/ 345986 h 2744735"/>
                <a:gd name="connsiteX3" fmla="*/ 4082474 w 4529230"/>
                <a:gd name="connsiteY3" fmla="*/ 241974 h 2744735"/>
                <a:gd name="connsiteX4" fmla="*/ 4186486 w 4529230"/>
                <a:gd name="connsiteY4" fmla="*/ 345986 h 2744735"/>
                <a:gd name="connsiteX0" fmla="*/ 3760322 w 4529230"/>
                <a:gd name="connsiteY0" fmla="*/ 702091 h 2744735"/>
                <a:gd name="connsiteX1" fmla="*/ 3604305 w 4529230"/>
                <a:gd name="connsiteY1" fmla="*/ 858108 h 2744735"/>
                <a:gd name="connsiteX2" fmla="*/ 3448288 w 4529230"/>
                <a:gd name="connsiteY2" fmla="*/ 702091 h 2744735"/>
                <a:gd name="connsiteX3" fmla="*/ 3604305 w 4529230"/>
                <a:gd name="connsiteY3" fmla="*/ 546074 h 2744735"/>
                <a:gd name="connsiteX4" fmla="*/ 3760322 w 4529230"/>
                <a:gd name="connsiteY4" fmla="*/ 702091 h 2744735"/>
                <a:gd name="connsiteX0" fmla="*/ 4729 w 46055"/>
                <a:gd name="connsiteY0" fmla="*/ 46150 h 63333"/>
                <a:gd name="connsiteX1" fmla="*/ 2196 w 46055"/>
                <a:gd name="connsiteY1" fmla="*/ 45353 h 63333"/>
                <a:gd name="connsiteX2" fmla="*/ 6964 w 46055"/>
                <a:gd name="connsiteY2" fmla="*/ 54872 h 63333"/>
                <a:gd name="connsiteX3" fmla="*/ 5856 w 46055"/>
                <a:gd name="connsiteY3" fmla="*/ 55253 h 63333"/>
                <a:gd name="connsiteX4" fmla="*/ 16514 w 46055"/>
                <a:gd name="connsiteY4" fmla="*/ 59063 h 63333"/>
                <a:gd name="connsiteX5" fmla="*/ 15846 w 46055"/>
                <a:gd name="connsiteY5" fmla="*/ 57323 h 63333"/>
                <a:gd name="connsiteX6" fmla="*/ 28863 w 46055"/>
                <a:gd name="connsiteY6" fmla="*/ 54724 h 63333"/>
                <a:gd name="connsiteX7" fmla="*/ 28596 w 46055"/>
                <a:gd name="connsiteY7" fmla="*/ 56633 h 63333"/>
                <a:gd name="connsiteX8" fmla="*/ 41834 w 46055"/>
                <a:gd name="connsiteY8" fmla="*/ 35327 h 63333"/>
                <a:gd name="connsiteX9" fmla="*/ 40386 w 46055"/>
                <a:gd name="connsiteY9" fmla="*/ 38003 h 63333"/>
                <a:gd name="connsiteX10" fmla="*/ 38360 w 46055"/>
                <a:gd name="connsiteY10" fmla="*/ 25399 h 63333"/>
                <a:gd name="connsiteX11" fmla="*/ 38436 w 46055"/>
                <a:gd name="connsiteY11" fmla="*/ 26663 h 63333"/>
                <a:gd name="connsiteX12" fmla="*/ 29114 w 46055"/>
                <a:gd name="connsiteY12" fmla="*/ 23925 h 63333"/>
                <a:gd name="connsiteX13" fmla="*/ 29856 w 46055"/>
                <a:gd name="connsiteY13" fmla="*/ 22313 h 63333"/>
                <a:gd name="connsiteX14" fmla="*/ 22177 w 46055"/>
                <a:gd name="connsiteY14" fmla="*/ 24693 h 63333"/>
                <a:gd name="connsiteX15" fmla="*/ 22536 w 46055"/>
                <a:gd name="connsiteY15" fmla="*/ 23303 h 63333"/>
                <a:gd name="connsiteX16" fmla="*/ 14036 w 46055"/>
                <a:gd name="connsiteY16" fmla="*/ 25165 h 63333"/>
                <a:gd name="connsiteX17" fmla="*/ 15336 w 46055"/>
                <a:gd name="connsiteY17" fmla="*/ 26513 h 63333"/>
                <a:gd name="connsiteX18" fmla="*/ 4163 w 46055"/>
                <a:gd name="connsiteY18" fmla="*/ 35762 h 63333"/>
                <a:gd name="connsiteX19" fmla="*/ 3936 w 46055"/>
                <a:gd name="connsiteY19" fmla="*/ 34343 h 63333"/>
                <a:gd name="connsiteX0" fmla="*/ 3936 w 46055"/>
                <a:gd name="connsiteY0" fmla="*/ 34343 h 63333"/>
                <a:gd name="connsiteX1" fmla="*/ 5659 w 46055"/>
                <a:gd name="connsiteY1" fmla="*/ 26880 h 63333"/>
                <a:gd name="connsiteX2" fmla="*/ 14041 w 46055"/>
                <a:gd name="connsiteY2" fmla="*/ 25175 h 63333"/>
                <a:gd name="connsiteX3" fmla="*/ 22492 w 46055"/>
                <a:gd name="connsiteY3" fmla="*/ 23405 h 63333"/>
                <a:gd name="connsiteX4" fmla="*/ 25785 w 46055"/>
                <a:gd name="connsiteY4" fmla="*/ 20173 h 63333"/>
                <a:gd name="connsiteX5" fmla="*/ 29869 w 46055"/>
                <a:gd name="connsiteY5" fmla="*/ 22454 h 63333"/>
                <a:gd name="connsiteX6" fmla="*/ 35499 w 46055"/>
                <a:gd name="connsiteY6" fmla="*/ 20663 h 63333"/>
                <a:gd name="connsiteX7" fmla="*/ 38354 w 46055"/>
                <a:gd name="connsiteY7" fmla="*/ 25549 h 63333"/>
                <a:gd name="connsiteX8" fmla="*/ 42018 w 46055"/>
                <a:gd name="connsiteY8" fmla="*/ 30291 h 63333"/>
                <a:gd name="connsiteX9" fmla="*/ 41854 w 46055"/>
                <a:gd name="connsiteY9" fmla="*/ 35433 h 63333"/>
                <a:gd name="connsiteX10" fmla="*/ 43052 w 46055"/>
                <a:gd name="connsiteY10" fmla="*/ 43295 h 63333"/>
                <a:gd name="connsiteX11" fmla="*/ 37440 w 46055"/>
                <a:gd name="connsiteY11" fmla="*/ 50177 h 63333"/>
                <a:gd name="connsiteX12" fmla="*/ 35431 w 46055"/>
                <a:gd name="connsiteY12" fmla="*/ 56074 h 63333"/>
                <a:gd name="connsiteX13" fmla="*/ 28591 w 46055"/>
                <a:gd name="connsiteY13" fmla="*/ 56788 h 63333"/>
                <a:gd name="connsiteX14" fmla="*/ 23703 w 46055"/>
                <a:gd name="connsiteY14" fmla="*/ 63079 h 63333"/>
                <a:gd name="connsiteX15" fmla="*/ 16516 w 46055"/>
                <a:gd name="connsiteY15" fmla="*/ 59239 h 63333"/>
                <a:gd name="connsiteX16" fmla="*/ 5840 w 46055"/>
                <a:gd name="connsiteY16" fmla="*/ 55445 h 63333"/>
                <a:gd name="connsiteX17" fmla="*/ 1146 w 46055"/>
                <a:gd name="connsiteY17" fmla="*/ 51223 h 63333"/>
                <a:gd name="connsiteX18" fmla="*/ 2149 w 46055"/>
                <a:gd name="connsiteY18" fmla="*/ 45524 h 63333"/>
                <a:gd name="connsiteX19" fmla="*/ 31 w 46055"/>
                <a:gd name="connsiteY19" fmla="*/ 39677 h 63333"/>
                <a:gd name="connsiteX20" fmla="*/ 3899 w 46055"/>
                <a:gd name="connsiteY20" fmla="*/ 34480 h 63333"/>
                <a:gd name="connsiteX21" fmla="*/ 3936 w 46055"/>
                <a:gd name="connsiteY21" fmla="*/ 34343 h 63333"/>
                <a:gd name="connsiteX0" fmla="*/ 4529230 w 4529230"/>
                <a:gd name="connsiteY0" fmla="*/ 52006 h 2744735"/>
                <a:gd name="connsiteX1" fmla="*/ 4477224 w 4529230"/>
                <a:gd name="connsiteY1" fmla="*/ 104012 h 2744735"/>
                <a:gd name="connsiteX2" fmla="*/ 4425218 w 4529230"/>
                <a:gd name="connsiteY2" fmla="*/ 52006 h 2744735"/>
                <a:gd name="connsiteX3" fmla="*/ 4477224 w 4529230"/>
                <a:gd name="connsiteY3" fmla="*/ 0 h 2744735"/>
                <a:gd name="connsiteX4" fmla="*/ 4529230 w 4529230"/>
                <a:gd name="connsiteY4" fmla="*/ 52006 h 2744735"/>
                <a:gd name="connsiteX0" fmla="*/ 4186486 w 4529230"/>
                <a:gd name="connsiteY0" fmla="*/ 345986 h 2744735"/>
                <a:gd name="connsiteX1" fmla="*/ 4082474 w 4529230"/>
                <a:gd name="connsiteY1" fmla="*/ 449998 h 2744735"/>
                <a:gd name="connsiteX2" fmla="*/ 3978462 w 4529230"/>
                <a:gd name="connsiteY2" fmla="*/ 345986 h 2744735"/>
                <a:gd name="connsiteX3" fmla="*/ 4082474 w 4529230"/>
                <a:gd name="connsiteY3" fmla="*/ 241974 h 2744735"/>
                <a:gd name="connsiteX4" fmla="*/ 4186486 w 4529230"/>
                <a:gd name="connsiteY4" fmla="*/ 345986 h 2744735"/>
                <a:gd name="connsiteX0" fmla="*/ 3760322 w 4529230"/>
                <a:gd name="connsiteY0" fmla="*/ 702091 h 2744735"/>
                <a:gd name="connsiteX1" fmla="*/ 3604305 w 4529230"/>
                <a:gd name="connsiteY1" fmla="*/ 858108 h 2744735"/>
                <a:gd name="connsiteX2" fmla="*/ 3448288 w 4529230"/>
                <a:gd name="connsiteY2" fmla="*/ 702091 h 2744735"/>
                <a:gd name="connsiteX3" fmla="*/ 3604305 w 4529230"/>
                <a:gd name="connsiteY3" fmla="*/ 546074 h 2744735"/>
                <a:gd name="connsiteX4" fmla="*/ 3760322 w 4529230"/>
                <a:gd name="connsiteY4" fmla="*/ 702091 h 2744735"/>
                <a:gd name="connsiteX0" fmla="*/ 6964 w 46055"/>
                <a:gd name="connsiteY0" fmla="*/ 54872 h 63333"/>
                <a:gd name="connsiteX1" fmla="*/ 5856 w 46055"/>
                <a:gd name="connsiteY1" fmla="*/ 55253 h 63333"/>
                <a:gd name="connsiteX2" fmla="*/ 16514 w 46055"/>
                <a:gd name="connsiteY2" fmla="*/ 59063 h 63333"/>
                <a:gd name="connsiteX3" fmla="*/ 15846 w 46055"/>
                <a:gd name="connsiteY3" fmla="*/ 57323 h 63333"/>
                <a:gd name="connsiteX4" fmla="*/ 28863 w 46055"/>
                <a:gd name="connsiteY4" fmla="*/ 54724 h 63333"/>
                <a:gd name="connsiteX5" fmla="*/ 28596 w 46055"/>
                <a:gd name="connsiteY5" fmla="*/ 56633 h 63333"/>
                <a:gd name="connsiteX6" fmla="*/ 41834 w 46055"/>
                <a:gd name="connsiteY6" fmla="*/ 35327 h 63333"/>
                <a:gd name="connsiteX7" fmla="*/ 40386 w 46055"/>
                <a:gd name="connsiteY7" fmla="*/ 38003 h 63333"/>
                <a:gd name="connsiteX8" fmla="*/ 38360 w 46055"/>
                <a:gd name="connsiteY8" fmla="*/ 25399 h 63333"/>
                <a:gd name="connsiteX9" fmla="*/ 38436 w 46055"/>
                <a:gd name="connsiteY9" fmla="*/ 26663 h 63333"/>
                <a:gd name="connsiteX10" fmla="*/ 29114 w 46055"/>
                <a:gd name="connsiteY10" fmla="*/ 23925 h 63333"/>
                <a:gd name="connsiteX11" fmla="*/ 29856 w 46055"/>
                <a:gd name="connsiteY11" fmla="*/ 22313 h 63333"/>
                <a:gd name="connsiteX12" fmla="*/ 22177 w 46055"/>
                <a:gd name="connsiteY12" fmla="*/ 24693 h 63333"/>
                <a:gd name="connsiteX13" fmla="*/ 22536 w 46055"/>
                <a:gd name="connsiteY13" fmla="*/ 23303 h 63333"/>
                <a:gd name="connsiteX14" fmla="*/ 14036 w 46055"/>
                <a:gd name="connsiteY14" fmla="*/ 25165 h 63333"/>
                <a:gd name="connsiteX15" fmla="*/ 15336 w 46055"/>
                <a:gd name="connsiteY15" fmla="*/ 26513 h 63333"/>
                <a:gd name="connsiteX16" fmla="*/ 4163 w 46055"/>
                <a:gd name="connsiteY16" fmla="*/ 35762 h 63333"/>
                <a:gd name="connsiteX17" fmla="*/ 3936 w 46055"/>
                <a:gd name="connsiteY17" fmla="*/ 34343 h 6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055" h="63333">
                  <a:moveTo>
                    <a:pt x="3936" y="34343"/>
                  </a:moveTo>
                  <a:cubicBezTo>
                    <a:pt x="3665" y="31630"/>
                    <a:pt x="4297" y="28894"/>
                    <a:pt x="5659" y="26880"/>
                  </a:cubicBezTo>
                  <a:cubicBezTo>
                    <a:pt x="7811" y="23699"/>
                    <a:pt x="11300" y="22990"/>
                    <a:pt x="14041" y="25175"/>
                  </a:cubicBezTo>
                  <a:cubicBezTo>
                    <a:pt x="15714" y="20882"/>
                    <a:pt x="19950" y="19995"/>
                    <a:pt x="22492" y="23405"/>
                  </a:cubicBezTo>
                  <a:cubicBezTo>
                    <a:pt x="23133" y="21656"/>
                    <a:pt x="24364" y="20447"/>
                    <a:pt x="25785" y="20173"/>
                  </a:cubicBezTo>
                  <a:cubicBezTo>
                    <a:pt x="27349" y="19871"/>
                    <a:pt x="28911" y="20743"/>
                    <a:pt x="29869" y="22454"/>
                  </a:cubicBezTo>
                  <a:cubicBezTo>
                    <a:pt x="31251" y="20240"/>
                    <a:pt x="33537" y="19513"/>
                    <a:pt x="35499" y="20663"/>
                  </a:cubicBezTo>
                  <a:cubicBezTo>
                    <a:pt x="36994" y="21539"/>
                    <a:pt x="38066" y="23373"/>
                    <a:pt x="38354" y="25549"/>
                  </a:cubicBezTo>
                  <a:cubicBezTo>
                    <a:pt x="40082" y="26191"/>
                    <a:pt x="41458" y="27971"/>
                    <a:pt x="42018" y="30291"/>
                  </a:cubicBezTo>
                  <a:cubicBezTo>
                    <a:pt x="42425" y="31975"/>
                    <a:pt x="42367" y="33804"/>
                    <a:pt x="41854" y="35433"/>
                  </a:cubicBezTo>
                  <a:cubicBezTo>
                    <a:pt x="43115" y="37667"/>
                    <a:pt x="43556" y="40563"/>
                    <a:pt x="43052" y="43295"/>
                  </a:cubicBezTo>
                  <a:cubicBezTo>
                    <a:pt x="42382" y="46927"/>
                    <a:pt x="40164" y="49647"/>
                    <a:pt x="37440" y="50177"/>
                  </a:cubicBezTo>
                  <a:cubicBezTo>
                    <a:pt x="37427" y="52444"/>
                    <a:pt x="36694" y="54594"/>
                    <a:pt x="35431" y="56074"/>
                  </a:cubicBezTo>
                  <a:cubicBezTo>
                    <a:pt x="33512" y="58323"/>
                    <a:pt x="30740" y="58612"/>
                    <a:pt x="28591" y="56788"/>
                  </a:cubicBezTo>
                  <a:cubicBezTo>
                    <a:pt x="27896" y="59921"/>
                    <a:pt x="26035" y="62316"/>
                    <a:pt x="23703" y="63079"/>
                  </a:cubicBezTo>
                  <a:cubicBezTo>
                    <a:pt x="20955" y="63978"/>
                    <a:pt x="18087" y="62446"/>
                    <a:pt x="16516" y="59239"/>
                  </a:cubicBezTo>
                  <a:cubicBezTo>
                    <a:pt x="12808" y="62283"/>
                    <a:pt x="7992" y="60572"/>
                    <a:pt x="5840" y="55445"/>
                  </a:cubicBezTo>
                  <a:cubicBezTo>
                    <a:pt x="3726" y="55782"/>
                    <a:pt x="1741" y="53997"/>
                    <a:pt x="1146" y="51223"/>
                  </a:cubicBezTo>
                  <a:cubicBezTo>
                    <a:pt x="715" y="49216"/>
                    <a:pt x="1096" y="47050"/>
                    <a:pt x="2149" y="45524"/>
                  </a:cubicBezTo>
                  <a:cubicBezTo>
                    <a:pt x="655" y="44327"/>
                    <a:pt x="-177" y="42030"/>
                    <a:pt x="31" y="39677"/>
                  </a:cubicBezTo>
                  <a:cubicBezTo>
                    <a:pt x="275" y="36922"/>
                    <a:pt x="1881" y="34764"/>
                    <a:pt x="3899" y="34480"/>
                  </a:cubicBezTo>
                  <a:cubicBezTo>
                    <a:pt x="3911" y="34434"/>
                    <a:pt x="3924" y="34389"/>
                    <a:pt x="3936" y="34343"/>
                  </a:cubicBezTo>
                  <a:close/>
                </a:path>
                <a:path w="4529230" h="2744735">
                  <a:moveTo>
                    <a:pt x="4529230" y="52006"/>
                  </a:moveTo>
                  <a:cubicBezTo>
                    <a:pt x="4529230" y="80728"/>
                    <a:pt x="4505946" y="104012"/>
                    <a:pt x="4477224" y="104012"/>
                  </a:cubicBezTo>
                  <a:cubicBezTo>
                    <a:pt x="4448502" y="104012"/>
                    <a:pt x="4425218" y="80728"/>
                    <a:pt x="4425218" y="52006"/>
                  </a:cubicBezTo>
                  <a:cubicBezTo>
                    <a:pt x="4425218" y="23284"/>
                    <a:pt x="4448502" y="0"/>
                    <a:pt x="4477224" y="0"/>
                  </a:cubicBezTo>
                  <a:cubicBezTo>
                    <a:pt x="4505946" y="0"/>
                    <a:pt x="4529230" y="23284"/>
                    <a:pt x="4529230" y="52006"/>
                  </a:cubicBezTo>
                  <a:close/>
                </a:path>
                <a:path w="4529230" h="2744735">
                  <a:moveTo>
                    <a:pt x="4186486" y="345986"/>
                  </a:moveTo>
                  <a:cubicBezTo>
                    <a:pt x="4186486" y="403430"/>
                    <a:pt x="4139918" y="449998"/>
                    <a:pt x="4082474" y="449998"/>
                  </a:cubicBezTo>
                  <a:cubicBezTo>
                    <a:pt x="4025030" y="449998"/>
                    <a:pt x="3978462" y="403430"/>
                    <a:pt x="3978462" y="345986"/>
                  </a:cubicBezTo>
                  <a:cubicBezTo>
                    <a:pt x="3978462" y="288542"/>
                    <a:pt x="4025030" y="241974"/>
                    <a:pt x="4082474" y="241974"/>
                  </a:cubicBezTo>
                  <a:cubicBezTo>
                    <a:pt x="4139918" y="241974"/>
                    <a:pt x="4186486" y="288542"/>
                    <a:pt x="4186486" y="345986"/>
                  </a:cubicBezTo>
                  <a:close/>
                </a:path>
                <a:path w="4529230" h="2744735">
                  <a:moveTo>
                    <a:pt x="3760322" y="702091"/>
                  </a:moveTo>
                  <a:cubicBezTo>
                    <a:pt x="3760322" y="788257"/>
                    <a:pt x="3690471" y="858108"/>
                    <a:pt x="3604305" y="858108"/>
                  </a:cubicBezTo>
                  <a:cubicBezTo>
                    <a:pt x="3518139" y="858108"/>
                    <a:pt x="3448288" y="788257"/>
                    <a:pt x="3448288" y="702091"/>
                  </a:cubicBezTo>
                  <a:cubicBezTo>
                    <a:pt x="3448288" y="615925"/>
                    <a:pt x="3518139" y="546074"/>
                    <a:pt x="3604305" y="546074"/>
                  </a:cubicBezTo>
                  <a:cubicBezTo>
                    <a:pt x="3690471" y="546074"/>
                    <a:pt x="3760322" y="615925"/>
                    <a:pt x="3760322" y="702091"/>
                  </a:cubicBezTo>
                  <a:close/>
                </a:path>
                <a:path w="46055" h="63333" fill="none" extrusionOk="0">
                  <a:moveTo>
                    <a:pt x="6964" y="54872"/>
                  </a:moveTo>
                  <a:cubicBezTo>
                    <a:pt x="6609" y="55065"/>
                    <a:pt x="6236" y="55193"/>
                    <a:pt x="5856" y="55253"/>
                  </a:cubicBezTo>
                  <a:moveTo>
                    <a:pt x="16514" y="59063"/>
                  </a:moveTo>
                  <a:cubicBezTo>
                    <a:pt x="16247" y="58517"/>
                    <a:pt x="16023" y="57934"/>
                    <a:pt x="15846" y="57323"/>
                  </a:cubicBezTo>
                  <a:moveTo>
                    <a:pt x="28863" y="54724"/>
                  </a:moveTo>
                  <a:cubicBezTo>
                    <a:pt x="28824" y="55371"/>
                    <a:pt x="28734" y="56011"/>
                    <a:pt x="28596" y="56633"/>
                  </a:cubicBezTo>
                  <a:moveTo>
                    <a:pt x="41834" y="35327"/>
                  </a:moveTo>
                  <a:cubicBezTo>
                    <a:pt x="41509" y="36359"/>
                    <a:pt x="41014" y="37275"/>
                    <a:pt x="40386" y="38003"/>
                  </a:cubicBezTo>
                  <a:moveTo>
                    <a:pt x="38360" y="25399"/>
                  </a:moveTo>
                  <a:cubicBezTo>
                    <a:pt x="38415" y="25816"/>
                    <a:pt x="38441" y="26239"/>
                    <a:pt x="38436" y="26663"/>
                  </a:cubicBezTo>
                  <a:moveTo>
                    <a:pt x="29114" y="23925"/>
                  </a:moveTo>
                  <a:cubicBezTo>
                    <a:pt x="29303" y="23342"/>
                    <a:pt x="29552" y="22799"/>
                    <a:pt x="29856" y="22313"/>
                  </a:cubicBezTo>
                  <a:moveTo>
                    <a:pt x="22177" y="24693"/>
                  </a:moveTo>
                  <a:cubicBezTo>
                    <a:pt x="22254" y="24211"/>
                    <a:pt x="22375" y="23744"/>
                    <a:pt x="22536" y="23303"/>
                  </a:cubicBezTo>
                  <a:moveTo>
                    <a:pt x="14036" y="25165"/>
                  </a:moveTo>
                  <a:cubicBezTo>
                    <a:pt x="14508" y="25541"/>
                    <a:pt x="14944" y="25994"/>
                    <a:pt x="15336" y="26513"/>
                  </a:cubicBezTo>
                  <a:moveTo>
                    <a:pt x="4163" y="35762"/>
                  </a:moveTo>
                  <a:cubicBezTo>
                    <a:pt x="4060" y="35298"/>
                    <a:pt x="3984" y="34824"/>
                    <a:pt x="3936" y="34343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18015" y="1031501"/>
              <a:ext cx="2472872" cy="20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Наверное, она расширяется в саму себя, поскольку таковы свойства бесконечности, а Вселенная бесконечна….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Рисунок 10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708115"/>
            <a:ext cx="1921221" cy="372726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610417" y="561168"/>
            <a:ext cx="3827187" cy="1728952"/>
            <a:chOff x="2176055" y="693153"/>
            <a:chExt cx="3412686" cy="2385542"/>
          </a:xfrm>
        </p:grpSpPr>
        <p:sp>
          <p:nvSpPr>
            <p:cNvPr id="13" name="Выноска-облако 12"/>
            <p:cNvSpPr/>
            <p:nvPr/>
          </p:nvSpPr>
          <p:spPr>
            <a:xfrm>
              <a:off x="2176055" y="693153"/>
              <a:ext cx="3412686" cy="238554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-472604 w 3257065"/>
                <a:gd name="connsiteY0" fmla="*/ 873964 h 1728192"/>
                <a:gd name="connsiteX1" fmla="*/ -520609 w 3257065"/>
                <a:gd name="connsiteY1" fmla="*/ 921969 h 1728192"/>
                <a:gd name="connsiteX2" fmla="*/ -568614 w 3257065"/>
                <a:gd name="connsiteY2" fmla="*/ 873964 h 1728192"/>
                <a:gd name="connsiteX3" fmla="*/ -520609 w 3257065"/>
                <a:gd name="connsiteY3" fmla="*/ 825959 h 1728192"/>
                <a:gd name="connsiteX4" fmla="*/ -472604 w 3257065"/>
                <a:gd name="connsiteY4" fmla="*/ 873964 h 1728192"/>
                <a:gd name="connsiteX0" fmla="*/ -283045 w 3257065"/>
                <a:gd name="connsiteY0" fmla="*/ 873314 h 1728192"/>
                <a:gd name="connsiteX1" fmla="*/ -379056 w 3257065"/>
                <a:gd name="connsiteY1" fmla="*/ 969325 h 1728192"/>
                <a:gd name="connsiteX2" fmla="*/ -475067 w 3257065"/>
                <a:gd name="connsiteY2" fmla="*/ 873314 h 1728192"/>
                <a:gd name="connsiteX3" fmla="*/ -379056 w 3257065"/>
                <a:gd name="connsiteY3" fmla="*/ 777303 h 1728192"/>
                <a:gd name="connsiteX4" fmla="*/ -283045 w 3257065"/>
                <a:gd name="connsiteY4" fmla="*/ 873314 h 1728192"/>
                <a:gd name="connsiteX0" fmla="*/ 2523 w 3257065"/>
                <a:gd name="connsiteY0" fmla="*/ 872223 h 1728192"/>
                <a:gd name="connsiteX1" fmla="*/ -141493 w 3257065"/>
                <a:gd name="connsiteY1" fmla="*/ 1016239 h 1728192"/>
                <a:gd name="connsiteX2" fmla="*/ -285509 w 3257065"/>
                <a:gd name="connsiteY2" fmla="*/ 872223 h 1728192"/>
                <a:gd name="connsiteX3" fmla="*/ -141493 w 3257065"/>
                <a:gd name="connsiteY3" fmla="*/ 728207 h 1728192"/>
                <a:gd name="connsiteX4" fmla="*/ 2523 w 3257065"/>
                <a:gd name="connsiteY4" fmla="*/ 872223 h 1728192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11442 w 50762"/>
                <a:gd name="connsiteY0" fmla="*/ 14229 h 43219"/>
                <a:gd name="connsiteX1" fmla="*/ 13165 w 50762"/>
                <a:gd name="connsiteY1" fmla="*/ 6766 h 43219"/>
                <a:gd name="connsiteX2" fmla="*/ 21547 w 50762"/>
                <a:gd name="connsiteY2" fmla="*/ 5061 h 43219"/>
                <a:gd name="connsiteX3" fmla="*/ 29998 w 50762"/>
                <a:gd name="connsiteY3" fmla="*/ 3291 h 43219"/>
                <a:gd name="connsiteX4" fmla="*/ 33291 w 50762"/>
                <a:gd name="connsiteY4" fmla="*/ 59 h 43219"/>
                <a:gd name="connsiteX5" fmla="*/ 37375 w 50762"/>
                <a:gd name="connsiteY5" fmla="*/ 2340 h 43219"/>
                <a:gd name="connsiteX6" fmla="*/ 43005 w 50762"/>
                <a:gd name="connsiteY6" fmla="*/ 549 h 43219"/>
                <a:gd name="connsiteX7" fmla="*/ 45860 w 50762"/>
                <a:gd name="connsiteY7" fmla="*/ 5435 h 43219"/>
                <a:gd name="connsiteX8" fmla="*/ 49524 w 50762"/>
                <a:gd name="connsiteY8" fmla="*/ 10177 h 43219"/>
                <a:gd name="connsiteX9" fmla="*/ 49360 w 50762"/>
                <a:gd name="connsiteY9" fmla="*/ 15319 h 43219"/>
                <a:gd name="connsiteX10" fmla="*/ 50558 w 50762"/>
                <a:gd name="connsiteY10" fmla="*/ 23181 h 43219"/>
                <a:gd name="connsiteX11" fmla="*/ 44946 w 50762"/>
                <a:gd name="connsiteY11" fmla="*/ 30063 h 43219"/>
                <a:gd name="connsiteX12" fmla="*/ 42937 w 50762"/>
                <a:gd name="connsiteY12" fmla="*/ 35960 h 43219"/>
                <a:gd name="connsiteX13" fmla="*/ 36097 w 50762"/>
                <a:gd name="connsiteY13" fmla="*/ 36674 h 43219"/>
                <a:gd name="connsiteX14" fmla="*/ 31209 w 50762"/>
                <a:gd name="connsiteY14" fmla="*/ 42965 h 43219"/>
                <a:gd name="connsiteX15" fmla="*/ 24022 w 50762"/>
                <a:gd name="connsiteY15" fmla="*/ 39125 h 43219"/>
                <a:gd name="connsiteX16" fmla="*/ 13346 w 50762"/>
                <a:gd name="connsiteY16" fmla="*/ 35331 h 43219"/>
                <a:gd name="connsiteX17" fmla="*/ 8652 w 50762"/>
                <a:gd name="connsiteY17" fmla="*/ 31109 h 43219"/>
                <a:gd name="connsiteX18" fmla="*/ 9655 w 50762"/>
                <a:gd name="connsiteY18" fmla="*/ 25410 h 43219"/>
                <a:gd name="connsiteX19" fmla="*/ 7537 w 50762"/>
                <a:gd name="connsiteY19" fmla="*/ 19563 h 43219"/>
                <a:gd name="connsiteX20" fmla="*/ 11405 w 50762"/>
                <a:gd name="connsiteY20" fmla="*/ 14366 h 43219"/>
                <a:gd name="connsiteX21" fmla="*/ 11442 w 50762"/>
                <a:gd name="connsiteY21" fmla="*/ 14229 h 43219"/>
                <a:gd name="connsiteX0" fmla="*/ 96010 w 3827187"/>
                <a:gd name="connsiteY0" fmla="*/ 868323 h 1728952"/>
                <a:gd name="connsiteX1" fmla="*/ 48005 w 3827187"/>
                <a:gd name="connsiteY1" fmla="*/ 916328 h 1728952"/>
                <a:gd name="connsiteX2" fmla="*/ 0 w 3827187"/>
                <a:gd name="connsiteY2" fmla="*/ 868323 h 1728952"/>
                <a:gd name="connsiteX3" fmla="*/ 48005 w 3827187"/>
                <a:gd name="connsiteY3" fmla="*/ 820318 h 1728952"/>
                <a:gd name="connsiteX4" fmla="*/ 96010 w 3827187"/>
                <a:gd name="connsiteY4" fmla="*/ 868323 h 1728952"/>
                <a:gd name="connsiteX0" fmla="*/ 285569 w 3827187"/>
                <a:gd name="connsiteY0" fmla="*/ 867673 h 1728952"/>
                <a:gd name="connsiteX1" fmla="*/ 189558 w 3827187"/>
                <a:gd name="connsiteY1" fmla="*/ 963684 h 1728952"/>
                <a:gd name="connsiteX2" fmla="*/ 93547 w 3827187"/>
                <a:gd name="connsiteY2" fmla="*/ 867673 h 1728952"/>
                <a:gd name="connsiteX3" fmla="*/ 189558 w 3827187"/>
                <a:gd name="connsiteY3" fmla="*/ 771662 h 1728952"/>
                <a:gd name="connsiteX4" fmla="*/ 285569 w 3827187"/>
                <a:gd name="connsiteY4" fmla="*/ 867673 h 1728952"/>
                <a:gd name="connsiteX0" fmla="*/ 571137 w 3827187"/>
                <a:gd name="connsiteY0" fmla="*/ 866582 h 1728952"/>
                <a:gd name="connsiteX1" fmla="*/ 427121 w 3827187"/>
                <a:gd name="connsiteY1" fmla="*/ 1010598 h 1728952"/>
                <a:gd name="connsiteX2" fmla="*/ 283105 w 3827187"/>
                <a:gd name="connsiteY2" fmla="*/ 866582 h 1728952"/>
                <a:gd name="connsiteX3" fmla="*/ 427121 w 3827187"/>
                <a:gd name="connsiteY3" fmla="*/ 722566 h 1728952"/>
                <a:gd name="connsiteX4" fmla="*/ 571137 w 3827187"/>
                <a:gd name="connsiteY4" fmla="*/ 866582 h 1728952"/>
                <a:gd name="connsiteX0" fmla="*/ 12235 w 50762"/>
                <a:gd name="connsiteY0" fmla="*/ 26036 h 43219"/>
                <a:gd name="connsiteX1" fmla="*/ 9702 w 50762"/>
                <a:gd name="connsiteY1" fmla="*/ 25239 h 43219"/>
                <a:gd name="connsiteX2" fmla="*/ 14470 w 50762"/>
                <a:gd name="connsiteY2" fmla="*/ 34758 h 43219"/>
                <a:gd name="connsiteX3" fmla="*/ 13362 w 50762"/>
                <a:gd name="connsiteY3" fmla="*/ 35139 h 43219"/>
                <a:gd name="connsiteX4" fmla="*/ 24020 w 50762"/>
                <a:gd name="connsiteY4" fmla="*/ 38949 h 43219"/>
                <a:gd name="connsiteX5" fmla="*/ 23352 w 50762"/>
                <a:gd name="connsiteY5" fmla="*/ 37209 h 43219"/>
                <a:gd name="connsiteX6" fmla="*/ 36369 w 50762"/>
                <a:gd name="connsiteY6" fmla="*/ 34610 h 43219"/>
                <a:gd name="connsiteX7" fmla="*/ 36102 w 50762"/>
                <a:gd name="connsiteY7" fmla="*/ 36519 h 43219"/>
                <a:gd name="connsiteX8" fmla="*/ 49340 w 50762"/>
                <a:gd name="connsiteY8" fmla="*/ 15213 h 43219"/>
                <a:gd name="connsiteX9" fmla="*/ 47892 w 50762"/>
                <a:gd name="connsiteY9" fmla="*/ 17889 h 43219"/>
                <a:gd name="connsiteX10" fmla="*/ 45866 w 50762"/>
                <a:gd name="connsiteY10" fmla="*/ 5285 h 43219"/>
                <a:gd name="connsiteX11" fmla="*/ 45942 w 50762"/>
                <a:gd name="connsiteY11" fmla="*/ 6549 h 43219"/>
                <a:gd name="connsiteX12" fmla="*/ 36620 w 50762"/>
                <a:gd name="connsiteY12" fmla="*/ 3811 h 43219"/>
                <a:gd name="connsiteX13" fmla="*/ 37362 w 50762"/>
                <a:gd name="connsiteY13" fmla="*/ 2199 h 43219"/>
                <a:gd name="connsiteX14" fmla="*/ 29683 w 50762"/>
                <a:gd name="connsiteY14" fmla="*/ 4579 h 43219"/>
                <a:gd name="connsiteX15" fmla="*/ 30042 w 50762"/>
                <a:gd name="connsiteY15" fmla="*/ 3189 h 43219"/>
                <a:gd name="connsiteX16" fmla="*/ 21542 w 50762"/>
                <a:gd name="connsiteY16" fmla="*/ 5051 h 43219"/>
                <a:gd name="connsiteX17" fmla="*/ 22842 w 50762"/>
                <a:gd name="connsiteY17" fmla="*/ 6399 h 43219"/>
                <a:gd name="connsiteX18" fmla="*/ 11669 w 50762"/>
                <a:gd name="connsiteY18" fmla="*/ 15648 h 43219"/>
                <a:gd name="connsiteX19" fmla="*/ 11442 w 50762"/>
                <a:gd name="connsiteY19" fmla="*/ 14229 h 43219"/>
                <a:gd name="connsiteX0" fmla="*/ 11442 w 50762"/>
                <a:gd name="connsiteY0" fmla="*/ 14229 h 43219"/>
                <a:gd name="connsiteX1" fmla="*/ 13165 w 50762"/>
                <a:gd name="connsiteY1" fmla="*/ 6766 h 43219"/>
                <a:gd name="connsiteX2" fmla="*/ 21547 w 50762"/>
                <a:gd name="connsiteY2" fmla="*/ 5061 h 43219"/>
                <a:gd name="connsiteX3" fmla="*/ 29998 w 50762"/>
                <a:gd name="connsiteY3" fmla="*/ 3291 h 43219"/>
                <a:gd name="connsiteX4" fmla="*/ 33291 w 50762"/>
                <a:gd name="connsiteY4" fmla="*/ 59 h 43219"/>
                <a:gd name="connsiteX5" fmla="*/ 37375 w 50762"/>
                <a:gd name="connsiteY5" fmla="*/ 2340 h 43219"/>
                <a:gd name="connsiteX6" fmla="*/ 43005 w 50762"/>
                <a:gd name="connsiteY6" fmla="*/ 549 h 43219"/>
                <a:gd name="connsiteX7" fmla="*/ 45860 w 50762"/>
                <a:gd name="connsiteY7" fmla="*/ 5435 h 43219"/>
                <a:gd name="connsiteX8" fmla="*/ 49524 w 50762"/>
                <a:gd name="connsiteY8" fmla="*/ 10177 h 43219"/>
                <a:gd name="connsiteX9" fmla="*/ 49360 w 50762"/>
                <a:gd name="connsiteY9" fmla="*/ 15319 h 43219"/>
                <a:gd name="connsiteX10" fmla="*/ 50558 w 50762"/>
                <a:gd name="connsiteY10" fmla="*/ 23181 h 43219"/>
                <a:gd name="connsiteX11" fmla="*/ 44946 w 50762"/>
                <a:gd name="connsiteY11" fmla="*/ 30063 h 43219"/>
                <a:gd name="connsiteX12" fmla="*/ 42937 w 50762"/>
                <a:gd name="connsiteY12" fmla="*/ 35960 h 43219"/>
                <a:gd name="connsiteX13" fmla="*/ 36097 w 50762"/>
                <a:gd name="connsiteY13" fmla="*/ 36674 h 43219"/>
                <a:gd name="connsiteX14" fmla="*/ 31209 w 50762"/>
                <a:gd name="connsiteY14" fmla="*/ 42965 h 43219"/>
                <a:gd name="connsiteX15" fmla="*/ 24022 w 50762"/>
                <a:gd name="connsiteY15" fmla="*/ 39125 h 43219"/>
                <a:gd name="connsiteX16" fmla="*/ 13346 w 50762"/>
                <a:gd name="connsiteY16" fmla="*/ 35331 h 43219"/>
                <a:gd name="connsiteX17" fmla="*/ 8652 w 50762"/>
                <a:gd name="connsiteY17" fmla="*/ 31109 h 43219"/>
                <a:gd name="connsiteX18" fmla="*/ 9655 w 50762"/>
                <a:gd name="connsiteY18" fmla="*/ 25410 h 43219"/>
                <a:gd name="connsiteX19" fmla="*/ 7537 w 50762"/>
                <a:gd name="connsiteY19" fmla="*/ 19563 h 43219"/>
                <a:gd name="connsiteX20" fmla="*/ 11405 w 50762"/>
                <a:gd name="connsiteY20" fmla="*/ 14366 h 43219"/>
                <a:gd name="connsiteX21" fmla="*/ 11442 w 50762"/>
                <a:gd name="connsiteY21" fmla="*/ 14229 h 43219"/>
                <a:gd name="connsiteX0" fmla="*/ 96010 w 3827187"/>
                <a:gd name="connsiteY0" fmla="*/ 868323 h 1728952"/>
                <a:gd name="connsiteX1" fmla="*/ 48005 w 3827187"/>
                <a:gd name="connsiteY1" fmla="*/ 916328 h 1728952"/>
                <a:gd name="connsiteX2" fmla="*/ 0 w 3827187"/>
                <a:gd name="connsiteY2" fmla="*/ 868323 h 1728952"/>
                <a:gd name="connsiteX3" fmla="*/ 48005 w 3827187"/>
                <a:gd name="connsiteY3" fmla="*/ 820318 h 1728952"/>
                <a:gd name="connsiteX4" fmla="*/ 96010 w 3827187"/>
                <a:gd name="connsiteY4" fmla="*/ 868323 h 1728952"/>
                <a:gd name="connsiteX0" fmla="*/ 285569 w 3827187"/>
                <a:gd name="connsiteY0" fmla="*/ 867673 h 1728952"/>
                <a:gd name="connsiteX1" fmla="*/ 189558 w 3827187"/>
                <a:gd name="connsiteY1" fmla="*/ 963684 h 1728952"/>
                <a:gd name="connsiteX2" fmla="*/ 93547 w 3827187"/>
                <a:gd name="connsiteY2" fmla="*/ 867673 h 1728952"/>
                <a:gd name="connsiteX3" fmla="*/ 189558 w 3827187"/>
                <a:gd name="connsiteY3" fmla="*/ 771662 h 1728952"/>
                <a:gd name="connsiteX4" fmla="*/ 285569 w 3827187"/>
                <a:gd name="connsiteY4" fmla="*/ 867673 h 1728952"/>
                <a:gd name="connsiteX0" fmla="*/ 571137 w 3827187"/>
                <a:gd name="connsiteY0" fmla="*/ 866582 h 1728952"/>
                <a:gd name="connsiteX1" fmla="*/ 427121 w 3827187"/>
                <a:gd name="connsiteY1" fmla="*/ 1010598 h 1728952"/>
                <a:gd name="connsiteX2" fmla="*/ 283105 w 3827187"/>
                <a:gd name="connsiteY2" fmla="*/ 866582 h 1728952"/>
                <a:gd name="connsiteX3" fmla="*/ 427121 w 3827187"/>
                <a:gd name="connsiteY3" fmla="*/ 722566 h 1728952"/>
                <a:gd name="connsiteX4" fmla="*/ 571137 w 3827187"/>
                <a:gd name="connsiteY4" fmla="*/ 866582 h 1728952"/>
                <a:gd name="connsiteX0" fmla="*/ 14470 w 50762"/>
                <a:gd name="connsiteY0" fmla="*/ 34758 h 43219"/>
                <a:gd name="connsiteX1" fmla="*/ 13362 w 50762"/>
                <a:gd name="connsiteY1" fmla="*/ 35139 h 43219"/>
                <a:gd name="connsiteX2" fmla="*/ 24020 w 50762"/>
                <a:gd name="connsiteY2" fmla="*/ 38949 h 43219"/>
                <a:gd name="connsiteX3" fmla="*/ 23352 w 50762"/>
                <a:gd name="connsiteY3" fmla="*/ 37209 h 43219"/>
                <a:gd name="connsiteX4" fmla="*/ 36369 w 50762"/>
                <a:gd name="connsiteY4" fmla="*/ 34610 h 43219"/>
                <a:gd name="connsiteX5" fmla="*/ 36102 w 50762"/>
                <a:gd name="connsiteY5" fmla="*/ 36519 h 43219"/>
                <a:gd name="connsiteX6" fmla="*/ 49340 w 50762"/>
                <a:gd name="connsiteY6" fmla="*/ 15213 h 43219"/>
                <a:gd name="connsiteX7" fmla="*/ 47892 w 50762"/>
                <a:gd name="connsiteY7" fmla="*/ 17889 h 43219"/>
                <a:gd name="connsiteX8" fmla="*/ 45866 w 50762"/>
                <a:gd name="connsiteY8" fmla="*/ 5285 h 43219"/>
                <a:gd name="connsiteX9" fmla="*/ 45942 w 50762"/>
                <a:gd name="connsiteY9" fmla="*/ 6549 h 43219"/>
                <a:gd name="connsiteX10" fmla="*/ 36620 w 50762"/>
                <a:gd name="connsiteY10" fmla="*/ 3811 h 43219"/>
                <a:gd name="connsiteX11" fmla="*/ 37362 w 50762"/>
                <a:gd name="connsiteY11" fmla="*/ 2199 h 43219"/>
                <a:gd name="connsiteX12" fmla="*/ 29683 w 50762"/>
                <a:gd name="connsiteY12" fmla="*/ 4579 h 43219"/>
                <a:gd name="connsiteX13" fmla="*/ 30042 w 50762"/>
                <a:gd name="connsiteY13" fmla="*/ 3189 h 43219"/>
                <a:gd name="connsiteX14" fmla="*/ 21542 w 50762"/>
                <a:gd name="connsiteY14" fmla="*/ 5051 h 43219"/>
                <a:gd name="connsiteX15" fmla="*/ 22842 w 50762"/>
                <a:gd name="connsiteY15" fmla="*/ 6399 h 43219"/>
                <a:gd name="connsiteX16" fmla="*/ 11669 w 50762"/>
                <a:gd name="connsiteY16" fmla="*/ 15648 h 43219"/>
                <a:gd name="connsiteX17" fmla="*/ 11442 w 50762"/>
                <a:gd name="connsiteY17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762" h="43219">
                  <a:moveTo>
                    <a:pt x="11442" y="14229"/>
                  </a:moveTo>
                  <a:cubicBezTo>
                    <a:pt x="11171" y="11516"/>
                    <a:pt x="11803" y="8780"/>
                    <a:pt x="13165" y="6766"/>
                  </a:cubicBezTo>
                  <a:cubicBezTo>
                    <a:pt x="15317" y="3585"/>
                    <a:pt x="18806" y="2876"/>
                    <a:pt x="21547" y="5061"/>
                  </a:cubicBezTo>
                  <a:cubicBezTo>
                    <a:pt x="23220" y="768"/>
                    <a:pt x="27456" y="-119"/>
                    <a:pt x="29998" y="3291"/>
                  </a:cubicBezTo>
                  <a:cubicBezTo>
                    <a:pt x="30639" y="1542"/>
                    <a:pt x="31870" y="333"/>
                    <a:pt x="33291" y="59"/>
                  </a:cubicBezTo>
                  <a:cubicBezTo>
                    <a:pt x="34855" y="-243"/>
                    <a:pt x="36417" y="629"/>
                    <a:pt x="37375" y="2340"/>
                  </a:cubicBezTo>
                  <a:cubicBezTo>
                    <a:pt x="38757" y="126"/>
                    <a:pt x="41043" y="-601"/>
                    <a:pt x="43005" y="549"/>
                  </a:cubicBezTo>
                  <a:cubicBezTo>
                    <a:pt x="44500" y="1425"/>
                    <a:pt x="45572" y="3259"/>
                    <a:pt x="45860" y="5435"/>
                  </a:cubicBezTo>
                  <a:cubicBezTo>
                    <a:pt x="47588" y="6077"/>
                    <a:pt x="48964" y="7857"/>
                    <a:pt x="49524" y="10177"/>
                  </a:cubicBezTo>
                  <a:cubicBezTo>
                    <a:pt x="49931" y="11861"/>
                    <a:pt x="49873" y="13690"/>
                    <a:pt x="49360" y="15319"/>
                  </a:cubicBezTo>
                  <a:cubicBezTo>
                    <a:pt x="50621" y="17553"/>
                    <a:pt x="51062" y="20449"/>
                    <a:pt x="50558" y="23181"/>
                  </a:cubicBezTo>
                  <a:cubicBezTo>
                    <a:pt x="49888" y="26813"/>
                    <a:pt x="47670" y="29533"/>
                    <a:pt x="44946" y="30063"/>
                  </a:cubicBezTo>
                  <a:cubicBezTo>
                    <a:pt x="44933" y="32330"/>
                    <a:pt x="44200" y="34480"/>
                    <a:pt x="42937" y="35960"/>
                  </a:cubicBezTo>
                  <a:cubicBezTo>
                    <a:pt x="41018" y="38209"/>
                    <a:pt x="38246" y="38498"/>
                    <a:pt x="36097" y="36674"/>
                  </a:cubicBezTo>
                  <a:cubicBezTo>
                    <a:pt x="35402" y="39807"/>
                    <a:pt x="33541" y="42202"/>
                    <a:pt x="31209" y="42965"/>
                  </a:cubicBezTo>
                  <a:cubicBezTo>
                    <a:pt x="28461" y="43864"/>
                    <a:pt x="25593" y="42332"/>
                    <a:pt x="24022" y="39125"/>
                  </a:cubicBezTo>
                  <a:cubicBezTo>
                    <a:pt x="20314" y="42169"/>
                    <a:pt x="15498" y="40458"/>
                    <a:pt x="13346" y="35331"/>
                  </a:cubicBezTo>
                  <a:cubicBezTo>
                    <a:pt x="11232" y="35668"/>
                    <a:pt x="9247" y="33883"/>
                    <a:pt x="8652" y="31109"/>
                  </a:cubicBezTo>
                  <a:cubicBezTo>
                    <a:pt x="8221" y="29102"/>
                    <a:pt x="8602" y="26936"/>
                    <a:pt x="9655" y="25410"/>
                  </a:cubicBezTo>
                  <a:cubicBezTo>
                    <a:pt x="8161" y="24213"/>
                    <a:pt x="7329" y="21916"/>
                    <a:pt x="7537" y="19563"/>
                  </a:cubicBezTo>
                  <a:cubicBezTo>
                    <a:pt x="7781" y="16808"/>
                    <a:pt x="9387" y="14650"/>
                    <a:pt x="11405" y="14366"/>
                  </a:cubicBezTo>
                  <a:cubicBezTo>
                    <a:pt x="11417" y="14320"/>
                    <a:pt x="11430" y="14275"/>
                    <a:pt x="11442" y="14229"/>
                  </a:cubicBezTo>
                  <a:close/>
                </a:path>
                <a:path w="3827187" h="1728952">
                  <a:moveTo>
                    <a:pt x="96010" y="868323"/>
                  </a:moveTo>
                  <a:cubicBezTo>
                    <a:pt x="96010" y="894835"/>
                    <a:pt x="74517" y="916328"/>
                    <a:pt x="48005" y="916328"/>
                  </a:cubicBezTo>
                  <a:cubicBezTo>
                    <a:pt x="21493" y="916328"/>
                    <a:pt x="0" y="894835"/>
                    <a:pt x="0" y="868323"/>
                  </a:cubicBezTo>
                  <a:cubicBezTo>
                    <a:pt x="0" y="841811"/>
                    <a:pt x="21493" y="820318"/>
                    <a:pt x="48005" y="820318"/>
                  </a:cubicBezTo>
                  <a:cubicBezTo>
                    <a:pt x="74517" y="820318"/>
                    <a:pt x="96010" y="841811"/>
                    <a:pt x="96010" y="868323"/>
                  </a:cubicBezTo>
                  <a:close/>
                </a:path>
                <a:path w="3827187" h="1728952">
                  <a:moveTo>
                    <a:pt x="285569" y="867673"/>
                  </a:moveTo>
                  <a:cubicBezTo>
                    <a:pt x="285569" y="920698"/>
                    <a:pt x="242583" y="963684"/>
                    <a:pt x="189558" y="963684"/>
                  </a:cubicBezTo>
                  <a:cubicBezTo>
                    <a:pt x="136533" y="963684"/>
                    <a:pt x="93547" y="920698"/>
                    <a:pt x="93547" y="867673"/>
                  </a:cubicBezTo>
                  <a:cubicBezTo>
                    <a:pt x="93547" y="814648"/>
                    <a:pt x="136533" y="771662"/>
                    <a:pt x="189558" y="771662"/>
                  </a:cubicBezTo>
                  <a:cubicBezTo>
                    <a:pt x="242583" y="771662"/>
                    <a:pt x="285569" y="814648"/>
                    <a:pt x="285569" y="867673"/>
                  </a:cubicBezTo>
                  <a:close/>
                </a:path>
                <a:path w="3827187" h="1728952">
                  <a:moveTo>
                    <a:pt x="571137" y="866582"/>
                  </a:moveTo>
                  <a:cubicBezTo>
                    <a:pt x="571137" y="946120"/>
                    <a:pt x="506659" y="1010598"/>
                    <a:pt x="427121" y="1010598"/>
                  </a:cubicBezTo>
                  <a:cubicBezTo>
                    <a:pt x="347583" y="1010598"/>
                    <a:pt x="283105" y="946120"/>
                    <a:pt x="283105" y="866582"/>
                  </a:cubicBezTo>
                  <a:cubicBezTo>
                    <a:pt x="283105" y="787044"/>
                    <a:pt x="347583" y="722566"/>
                    <a:pt x="427121" y="722566"/>
                  </a:cubicBezTo>
                  <a:cubicBezTo>
                    <a:pt x="506659" y="722566"/>
                    <a:pt x="571137" y="787044"/>
                    <a:pt x="571137" y="866582"/>
                  </a:cubicBezTo>
                  <a:close/>
                </a:path>
                <a:path w="50762" h="43219" fill="none" extrusionOk="0">
                  <a:moveTo>
                    <a:pt x="14470" y="34758"/>
                  </a:moveTo>
                  <a:cubicBezTo>
                    <a:pt x="14115" y="34951"/>
                    <a:pt x="13742" y="35079"/>
                    <a:pt x="13362" y="35139"/>
                  </a:cubicBezTo>
                  <a:moveTo>
                    <a:pt x="24020" y="38949"/>
                  </a:moveTo>
                  <a:cubicBezTo>
                    <a:pt x="23753" y="38403"/>
                    <a:pt x="23529" y="37820"/>
                    <a:pt x="23352" y="37209"/>
                  </a:cubicBezTo>
                  <a:moveTo>
                    <a:pt x="36369" y="34610"/>
                  </a:moveTo>
                  <a:cubicBezTo>
                    <a:pt x="36330" y="35257"/>
                    <a:pt x="36240" y="35897"/>
                    <a:pt x="36102" y="36519"/>
                  </a:cubicBezTo>
                  <a:moveTo>
                    <a:pt x="49340" y="15213"/>
                  </a:moveTo>
                  <a:cubicBezTo>
                    <a:pt x="49015" y="16245"/>
                    <a:pt x="48520" y="17161"/>
                    <a:pt x="47892" y="17889"/>
                  </a:cubicBezTo>
                  <a:moveTo>
                    <a:pt x="45866" y="5285"/>
                  </a:moveTo>
                  <a:cubicBezTo>
                    <a:pt x="45921" y="5702"/>
                    <a:pt x="45947" y="6125"/>
                    <a:pt x="45942" y="6549"/>
                  </a:cubicBezTo>
                  <a:moveTo>
                    <a:pt x="36620" y="3811"/>
                  </a:moveTo>
                  <a:cubicBezTo>
                    <a:pt x="36809" y="3228"/>
                    <a:pt x="37058" y="2685"/>
                    <a:pt x="37362" y="2199"/>
                  </a:cubicBezTo>
                  <a:moveTo>
                    <a:pt x="29683" y="4579"/>
                  </a:moveTo>
                  <a:cubicBezTo>
                    <a:pt x="29760" y="4097"/>
                    <a:pt x="29881" y="3630"/>
                    <a:pt x="30042" y="3189"/>
                  </a:cubicBezTo>
                  <a:moveTo>
                    <a:pt x="21542" y="5051"/>
                  </a:moveTo>
                  <a:cubicBezTo>
                    <a:pt x="22014" y="5427"/>
                    <a:pt x="22450" y="5880"/>
                    <a:pt x="22842" y="6399"/>
                  </a:cubicBezTo>
                  <a:moveTo>
                    <a:pt x="11669" y="15648"/>
                  </a:moveTo>
                  <a:cubicBezTo>
                    <a:pt x="11566" y="15184"/>
                    <a:pt x="11490" y="14710"/>
                    <a:pt x="11442" y="14229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015171" y="1199762"/>
              <a:ext cx="2472872" cy="1273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Хм, если Вселенная расширяется, то 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куда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она расширяется???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610416" y="568858"/>
            <a:ext cx="3827187" cy="1728952"/>
            <a:chOff x="2176055" y="693153"/>
            <a:chExt cx="3412686" cy="2385542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2176055" y="693153"/>
              <a:ext cx="3412686" cy="238554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-472604 w 3257065"/>
                <a:gd name="connsiteY0" fmla="*/ 873964 h 1728192"/>
                <a:gd name="connsiteX1" fmla="*/ -520609 w 3257065"/>
                <a:gd name="connsiteY1" fmla="*/ 921969 h 1728192"/>
                <a:gd name="connsiteX2" fmla="*/ -568614 w 3257065"/>
                <a:gd name="connsiteY2" fmla="*/ 873964 h 1728192"/>
                <a:gd name="connsiteX3" fmla="*/ -520609 w 3257065"/>
                <a:gd name="connsiteY3" fmla="*/ 825959 h 1728192"/>
                <a:gd name="connsiteX4" fmla="*/ -472604 w 3257065"/>
                <a:gd name="connsiteY4" fmla="*/ 873964 h 1728192"/>
                <a:gd name="connsiteX0" fmla="*/ -283045 w 3257065"/>
                <a:gd name="connsiteY0" fmla="*/ 873314 h 1728192"/>
                <a:gd name="connsiteX1" fmla="*/ -379056 w 3257065"/>
                <a:gd name="connsiteY1" fmla="*/ 969325 h 1728192"/>
                <a:gd name="connsiteX2" fmla="*/ -475067 w 3257065"/>
                <a:gd name="connsiteY2" fmla="*/ 873314 h 1728192"/>
                <a:gd name="connsiteX3" fmla="*/ -379056 w 3257065"/>
                <a:gd name="connsiteY3" fmla="*/ 777303 h 1728192"/>
                <a:gd name="connsiteX4" fmla="*/ -283045 w 3257065"/>
                <a:gd name="connsiteY4" fmla="*/ 873314 h 1728192"/>
                <a:gd name="connsiteX0" fmla="*/ 2523 w 3257065"/>
                <a:gd name="connsiteY0" fmla="*/ 872223 h 1728192"/>
                <a:gd name="connsiteX1" fmla="*/ -141493 w 3257065"/>
                <a:gd name="connsiteY1" fmla="*/ 1016239 h 1728192"/>
                <a:gd name="connsiteX2" fmla="*/ -285509 w 3257065"/>
                <a:gd name="connsiteY2" fmla="*/ 872223 h 1728192"/>
                <a:gd name="connsiteX3" fmla="*/ -141493 w 3257065"/>
                <a:gd name="connsiteY3" fmla="*/ 728207 h 1728192"/>
                <a:gd name="connsiteX4" fmla="*/ 2523 w 3257065"/>
                <a:gd name="connsiteY4" fmla="*/ 872223 h 1728192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11442 w 50762"/>
                <a:gd name="connsiteY0" fmla="*/ 14229 h 43219"/>
                <a:gd name="connsiteX1" fmla="*/ 13165 w 50762"/>
                <a:gd name="connsiteY1" fmla="*/ 6766 h 43219"/>
                <a:gd name="connsiteX2" fmla="*/ 21547 w 50762"/>
                <a:gd name="connsiteY2" fmla="*/ 5061 h 43219"/>
                <a:gd name="connsiteX3" fmla="*/ 29998 w 50762"/>
                <a:gd name="connsiteY3" fmla="*/ 3291 h 43219"/>
                <a:gd name="connsiteX4" fmla="*/ 33291 w 50762"/>
                <a:gd name="connsiteY4" fmla="*/ 59 h 43219"/>
                <a:gd name="connsiteX5" fmla="*/ 37375 w 50762"/>
                <a:gd name="connsiteY5" fmla="*/ 2340 h 43219"/>
                <a:gd name="connsiteX6" fmla="*/ 43005 w 50762"/>
                <a:gd name="connsiteY6" fmla="*/ 549 h 43219"/>
                <a:gd name="connsiteX7" fmla="*/ 45860 w 50762"/>
                <a:gd name="connsiteY7" fmla="*/ 5435 h 43219"/>
                <a:gd name="connsiteX8" fmla="*/ 49524 w 50762"/>
                <a:gd name="connsiteY8" fmla="*/ 10177 h 43219"/>
                <a:gd name="connsiteX9" fmla="*/ 49360 w 50762"/>
                <a:gd name="connsiteY9" fmla="*/ 15319 h 43219"/>
                <a:gd name="connsiteX10" fmla="*/ 50558 w 50762"/>
                <a:gd name="connsiteY10" fmla="*/ 23181 h 43219"/>
                <a:gd name="connsiteX11" fmla="*/ 44946 w 50762"/>
                <a:gd name="connsiteY11" fmla="*/ 30063 h 43219"/>
                <a:gd name="connsiteX12" fmla="*/ 42937 w 50762"/>
                <a:gd name="connsiteY12" fmla="*/ 35960 h 43219"/>
                <a:gd name="connsiteX13" fmla="*/ 36097 w 50762"/>
                <a:gd name="connsiteY13" fmla="*/ 36674 h 43219"/>
                <a:gd name="connsiteX14" fmla="*/ 31209 w 50762"/>
                <a:gd name="connsiteY14" fmla="*/ 42965 h 43219"/>
                <a:gd name="connsiteX15" fmla="*/ 24022 w 50762"/>
                <a:gd name="connsiteY15" fmla="*/ 39125 h 43219"/>
                <a:gd name="connsiteX16" fmla="*/ 13346 w 50762"/>
                <a:gd name="connsiteY16" fmla="*/ 35331 h 43219"/>
                <a:gd name="connsiteX17" fmla="*/ 8652 w 50762"/>
                <a:gd name="connsiteY17" fmla="*/ 31109 h 43219"/>
                <a:gd name="connsiteX18" fmla="*/ 9655 w 50762"/>
                <a:gd name="connsiteY18" fmla="*/ 25410 h 43219"/>
                <a:gd name="connsiteX19" fmla="*/ 7537 w 50762"/>
                <a:gd name="connsiteY19" fmla="*/ 19563 h 43219"/>
                <a:gd name="connsiteX20" fmla="*/ 11405 w 50762"/>
                <a:gd name="connsiteY20" fmla="*/ 14366 h 43219"/>
                <a:gd name="connsiteX21" fmla="*/ 11442 w 50762"/>
                <a:gd name="connsiteY21" fmla="*/ 14229 h 43219"/>
                <a:gd name="connsiteX0" fmla="*/ 96010 w 3827187"/>
                <a:gd name="connsiteY0" fmla="*/ 868323 h 1728952"/>
                <a:gd name="connsiteX1" fmla="*/ 48005 w 3827187"/>
                <a:gd name="connsiteY1" fmla="*/ 916328 h 1728952"/>
                <a:gd name="connsiteX2" fmla="*/ 0 w 3827187"/>
                <a:gd name="connsiteY2" fmla="*/ 868323 h 1728952"/>
                <a:gd name="connsiteX3" fmla="*/ 48005 w 3827187"/>
                <a:gd name="connsiteY3" fmla="*/ 820318 h 1728952"/>
                <a:gd name="connsiteX4" fmla="*/ 96010 w 3827187"/>
                <a:gd name="connsiteY4" fmla="*/ 868323 h 1728952"/>
                <a:gd name="connsiteX0" fmla="*/ 285569 w 3827187"/>
                <a:gd name="connsiteY0" fmla="*/ 867673 h 1728952"/>
                <a:gd name="connsiteX1" fmla="*/ 189558 w 3827187"/>
                <a:gd name="connsiteY1" fmla="*/ 963684 h 1728952"/>
                <a:gd name="connsiteX2" fmla="*/ 93547 w 3827187"/>
                <a:gd name="connsiteY2" fmla="*/ 867673 h 1728952"/>
                <a:gd name="connsiteX3" fmla="*/ 189558 w 3827187"/>
                <a:gd name="connsiteY3" fmla="*/ 771662 h 1728952"/>
                <a:gd name="connsiteX4" fmla="*/ 285569 w 3827187"/>
                <a:gd name="connsiteY4" fmla="*/ 867673 h 1728952"/>
                <a:gd name="connsiteX0" fmla="*/ 571137 w 3827187"/>
                <a:gd name="connsiteY0" fmla="*/ 866582 h 1728952"/>
                <a:gd name="connsiteX1" fmla="*/ 427121 w 3827187"/>
                <a:gd name="connsiteY1" fmla="*/ 1010598 h 1728952"/>
                <a:gd name="connsiteX2" fmla="*/ 283105 w 3827187"/>
                <a:gd name="connsiteY2" fmla="*/ 866582 h 1728952"/>
                <a:gd name="connsiteX3" fmla="*/ 427121 w 3827187"/>
                <a:gd name="connsiteY3" fmla="*/ 722566 h 1728952"/>
                <a:gd name="connsiteX4" fmla="*/ 571137 w 3827187"/>
                <a:gd name="connsiteY4" fmla="*/ 866582 h 1728952"/>
                <a:gd name="connsiteX0" fmla="*/ 12235 w 50762"/>
                <a:gd name="connsiteY0" fmla="*/ 26036 h 43219"/>
                <a:gd name="connsiteX1" fmla="*/ 9702 w 50762"/>
                <a:gd name="connsiteY1" fmla="*/ 25239 h 43219"/>
                <a:gd name="connsiteX2" fmla="*/ 14470 w 50762"/>
                <a:gd name="connsiteY2" fmla="*/ 34758 h 43219"/>
                <a:gd name="connsiteX3" fmla="*/ 13362 w 50762"/>
                <a:gd name="connsiteY3" fmla="*/ 35139 h 43219"/>
                <a:gd name="connsiteX4" fmla="*/ 24020 w 50762"/>
                <a:gd name="connsiteY4" fmla="*/ 38949 h 43219"/>
                <a:gd name="connsiteX5" fmla="*/ 23352 w 50762"/>
                <a:gd name="connsiteY5" fmla="*/ 37209 h 43219"/>
                <a:gd name="connsiteX6" fmla="*/ 36369 w 50762"/>
                <a:gd name="connsiteY6" fmla="*/ 34610 h 43219"/>
                <a:gd name="connsiteX7" fmla="*/ 36102 w 50762"/>
                <a:gd name="connsiteY7" fmla="*/ 36519 h 43219"/>
                <a:gd name="connsiteX8" fmla="*/ 49340 w 50762"/>
                <a:gd name="connsiteY8" fmla="*/ 15213 h 43219"/>
                <a:gd name="connsiteX9" fmla="*/ 47892 w 50762"/>
                <a:gd name="connsiteY9" fmla="*/ 17889 h 43219"/>
                <a:gd name="connsiteX10" fmla="*/ 45866 w 50762"/>
                <a:gd name="connsiteY10" fmla="*/ 5285 h 43219"/>
                <a:gd name="connsiteX11" fmla="*/ 45942 w 50762"/>
                <a:gd name="connsiteY11" fmla="*/ 6549 h 43219"/>
                <a:gd name="connsiteX12" fmla="*/ 36620 w 50762"/>
                <a:gd name="connsiteY12" fmla="*/ 3811 h 43219"/>
                <a:gd name="connsiteX13" fmla="*/ 37362 w 50762"/>
                <a:gd name="connsiteY13" fmla="*/ 2199 h 43219"/>
                <a:gd name="connsiteX14" fmla="*/ 29683 w 50762"/>
                <a:gd name="connsiteY14" fmla="*/ 4579 h 43219"/>
                <a:gd name="connsiteX15" fmla="*/ 30042 w 50762"/>
                <a:gd name="connsiteY15" fmla="*/ 3189 h 43219"/>
                <a:gd name="connsiteX16" fmla="*/ 21542 w 50762"/>
                <a:gd name="connsiteY16" fmla="*/ 5051 h 43219"/>
                <a:gd name="connsiteX17" fmla="*/ 22842 w 50762"/>
                <a:gd name="connsiteY17" fmla="*/ 6399 h 43219"/>
                <a:gd name="connsiteX18" fmla="*/ 11669 w 50762"/>
                <a:gd name="connsiteY18" fmla="*/ 15648 h 43219"/>
                <a:gd name="connsiteX19" fmla="*/ 11442 w 50762"/>
                <a:gd name="connsiteY19" fmla="*/ 14229 h 43219"/>
                <a:gd name="connsiteX0" fmla="*/ 11442 w 50762"/>
                <a:gd name="connsiteY0" fmla="*/ 14229 h 43219"/>
                <a:gd name="connsiteX1" fmla="*/ 13165 w 50762"/>
                <a:gd name="connsiteY1" fmla="*/ 6766 h 43219"/>
                <a:gd name="connsiteX2" fmla="*/ 21547 w 50762"/>
                <a:gd name="connsiteY2" fmla="*/ 5061 h 43219"/>
                <a:gd name="connsiteX3" fmla="*/ 29998 w 50762"/>
                <a:gd name="connsiteY3" fmla="*/ 3291 h 43219"/>
                <a:gd name="connsiteX4" fmla="*/ 33291 w 50762"/>
                <a:gd name="connsiteY4" fmla="*/ 59 h 43219"/>
                <a:gd name="connsiteX5" fmla="*/ 37375 w 50762"/>
                <a:gd name="connsiteY5" fmla="*/ 2340 h 43219"/>
                <a:gd name="connsiteX6" fmla="*/ 43005 w 50762"/>
                <a:gd name="connsiteY6" fmla="*/ 549 h 43219"/>
                <a:gd name="connsiteX7" fmla="*/ 45860 w 50762"/>
                <a:gd name="connsiteY7" fmla="*/ 5435 h 43219"/>
                <a:gd name="connsiteX8" fmla="*/ 49524 w 50762"/>
                <a:gd name="connsiteY8" fmla="*/ 10177 h 43219"/>
                <a:gd name="connsiteX9" fmla="*/ 49360 w 50762"/>
                <a:gd name="connsiteY9" fmla="*/ 15319 h 43219"/>
                <a:gd name="connsiteX10" fmla="*/ 50558 w 50762"/>
                <a:gd name="connsiteY10" fmla="*/ 23181 h 43219"/>
                <a:gd name="connsiteX11" fmla="*/ 44946 w 50762"/>
                <a:gd name="connsiteY11" fmla="*/ 30063 h 43219"/>
                <a:gd name="connsiteX12" fmla="*/ 42937 w 50762"/>
                <a:gd name="connsiteY12" fmla="*/ 35960 h 43219"/>
                <a:gd name="connsiteX13" fmla="*/ 36097 w 50762"/>
                <a:gd name="connsiteY13" fmla="*/ 36674 h 43219"/>
                <a:gd name="connsiteX14" fmla="*/ 31209 w 50762"/>
                <a:gd name="connsiteY14" fmla="*/ 42965 h 43219"/>
                <a:gd name="connsiteX15" fmla="*/ 24022 w 50762"/>
                <a:gd name="connsiteY15" fmla="*/ 39125 h 43219"/>
                <a:gd name="connsiteX16" fmla="*/ 13346 w 50762"/>
                <a:gd name="connsiteY16" fmla="*/ 35331 h 43219"/>
                <a:gd name="connsiteX17" fmla="*/ 8652 w 50762"/>
                <a:gd name="connsiteY17" fmla="*/ 31109 h 43219"/>
                <a:gd name="connsiteX18" fmla="*/ 9655 w 50762"/>
                <a:gd name="connsiteY18" fmla="*/ 25410 h 43219"/>
                <a:gd name="connsiteX19" fmla="*/ 7537 w 50762"/>
                <a:gd name="connsiteY19" fmla="*/ 19563 h 43219"/>
                <a:gd name="connsiteX20" fmla="*/ 11405 w 50762"/>
                <a:gd name="connsiteY20" fmla="*/ 14366 h 43219"/>
                <a:gd name="connsiteX21" fmla="*/ 11442 w 50762"/>
                <a:gd name="connsiteY21" fmla="*/ 14229 h 43219"/>
                <a:gd name="connsiteX0" fmla="*/ 96010 w 3827187"/>
                <a:gd name="connsiteY0" fmla="*/ 868323 h 1728952"/>
                <a:gd name="connsiteX1" fmla="*/ 48005 w 3827187"/>
                <a:gd name="connsiteY1" fmla="*/ 916328 h 1728952"/>
                <a:gd name="connsiteX2" fmla="*/ 0 w 3827187"/>
                <a:gd name="connsiteY2" fmla="*/ 868323 h 1728952"/>
                <a:gd name="connsiteX3" fmla="*/ 48005 w 3827187"/>
                <a:gd name="connsiteY3" fmla="*/ 820318 h 1728952"/>
                <a:gd name="connsiteX4" fmla="*/ 96010 w 3827187"/>
                <a:gd name="connsiteY4" fmla="*/ 868323 h 1728952"/>
                <a:gd name="connsiteX0" fmla="*/ 285569 w 3827187"/>
                <a:gd name="connsiteY0" fmla="*/ 867673 h 1728952"/>
                <a:gd name="connsiteX1" fmla="*/ 189558 w 3827187"/>
                <a:gd name="connsiteY1" fmla="*/ 963684 h 1728952"/>
                <a:gd name="connsiteX2" fmla="*/ 93547 w 3827187"/>
                <a:gd name="connsiteY2" fmla="*/ 867673 h 1728952"/>
                <a:gd name="connsiteX3" fmla="*/ 189558 w 3827187"/>
                <a:gd name="connsiteY3" fmla="*/ 771662 h 1728952"/>
                <a:gd name="connsiteX4" fmla="*/ 285569 w 3827187"/>
                <a:gd name="connsiteY4" fmla="*/ 867673 h 1728952"/>
                <a:gd name="connsiteX0" fmla="*/ 571137 w 3827187"/>
                <a:gd name="connsiteY0" fmla="*/ 866582 h 1728952"/>
                <a:gd name="connsiteX1" fmla="*/ 427121 w 3827187"/>
                <a:gd name="connsiteY1" fmla="*/ 1010598 h 1728952"/>
                <a:gd name="connsiteX2" fmla="*/ 283105 w 3827187"/>
                <a:gd name="connsiteY2" fmla="*/ 866582 h 1728952"/>
                <a:gd name="connsiteX3" fmla="*/ 427121 w 3827187"/>
                <a:gd name="connsiteY3" fmla="*/ 722566 h 1728952"/>
                <a:gd name="connsiteX4" fmla="*/ 571137 w 3827187"/>
                <a:gd name="connsiteY4" fmla="*/ 866582 h 1728952"/>
                <a:gd name="connsiteX0" fmla="*/ 14470 w 50762"/>
                <a:gd name="connsiteY0" fmla="*/ 34758 h 43219"/>
                <a:gd name="connsiteX1" fmla="*/ 13362 w 50762"/>
                <a:gd name="connsiteY1" fmla="*/ 35139 h 43219"/>
                <a:gd name="connsiteX2" fmla="*/ 24020 w 50762"/>
                <a:gd name="connsiteY2" fmla="*/ 38949 h 43219"/>
                <a:gd name="connsiteX3" fmla="*/ 23352 w 50762"/>
                <a:gd name="connsiteY3" fmla="*/ 37209 h 43219"/>
                <a:gd name="connsiteX4" fmla="*/ 36369 w 50762"/>
                <a:gd name="connsiteY4" fmla="*/ 34610 h 43219"/>
                <a:gd name="connsiteX5" fmla="*/ 36102 w 50762"/>
                <a:gd name="connsiteY5" fmla="*/ 36519 h 43219"/>
                <a:gd name="connsiteX6" fmla="*/ 49340 w 50762"/>
                <a:gd name="connsiteY6" fmla="*/ 15213 h 43219"/>
                <a:gd name="connsiteX7" fmla="*/ 47892 w 50762"/>
                <a:gd name="connsiteY7" fmla="*/ 17889 h 43219"/>
                <a:gd name="connsiteX8" fmla="*/ 45866 w 50762"/>
                <a:gd name="connsiteY8" fmla="*/ 5285 h 43219"/>
                <a:gd name="connsiteX9" fmla="*/ 45942 w 50762"/>
                <a:gd name="connsiteY9" fmla="*/ 6549 h 43219"/>
                <a:gd name="connsiteX10" fmla="*/ 36620 w 50762"/>
                <a:gd name="connsiteY10" fmla="*/ 3811 h 43219"/>
                <a:gd name="connsiteX11" fmla="*/ 37362 w 50762"/>
                <a:gd name="connsiteY11" fmla="*/ 2199 h 43219"/>
                <a:gd name="connsiteX12" fmla="*/ 29683 w 50762"/>
                <a:gd name="connsiteY12" fmla="*/ 4579 h 43219"/>
                <a:gd name="connsiteX13" fmla="*/ 30042 w 50762"/>
                <a:gd name="connsiteY13" fmla="*/ 3189 h 43219"/>
                <a:gd name="connsiteX14" fmla="*/ 21542 w 50762"/>
                <a:gd name="connsiteY14" fmla="*/ 5051 h 43219"/>
                <a:gd name="connsiteX15" fmla="*/ 22842 w 50762"/>
                <a:gd name="connsiteY15" fmla="*/ 6399 h 43219"/>
                <a:gd name="connsiteX16" fmla="*/ 11669 w 50762"/>
                <a:gd name="connsiteY16" fmla="*/ 15648 h 43219"/>
                <a:gd name="connsiteX17" fmla="*/ 11442 w 50762"/>
                <a:gd name="connsiteY17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762" h="43219">
                  <a:moveTo>
                    <a:pt x="11442" y="14229"/>
                  </a:moveTo>
                  <a:cubicBezTo>
                    <a:pt x="11171" y="11516"/>
                    <a:pt x="11803" y="8780"/>
                    <a:pt x="13165" y="6766"/>
                  </a:cubicBezTo>
                  <a:cubicBezTo>
                    <a:pt x="15317" y="3585"/>
                    <a:pt x="18806" y="2876"/>
                    <a:pt x="21547" y="5061"/>
                  </a:cubicBezTo>
                  <a:cubicBezTo>
                    <a:pt x="23220" y="768"/>
                    <a:pt x="27456" y="-119"/>
                    <a:pt x="29998" y="3291"/>
                  </a:cubicBezTo>
                  <a:cubicBezTo>
                    <a:pt x="30639" y="1542"/>
                    <a:pt x="31870" y="333"/>
                    <a:pt x="33291" y="59"/>
                  </a:cubicBezTo>
                  <a:cubicBezTo>
                    <a:pt x="34855" y="-243"/>
                    <a:pt x="36417" y="629"/>
                    <a:pt x="37375" y="2340"/>
                  </a:cubicBezTo>
                  <a:cubicBezTo>
                    <a:pt x="38757" y="126"/>
                    <a:pt x="41043" y="-601"/>
                    <a:pt x="43005" y="549"/>
                  </a:cubicBezTo>
                  <a:cubicBezTo>
                    <a:pt x="44500" y="1425"/>
                    <a:pt x="45572" y="3259"/>
                    <a:pt x="45860" y="5435"/>
                  </a:cubicBezTo>
                  <a:cubicBezTo>
                    <a:pt x="47588" y="6077"/>
                    <a:pt x="48964" y="7857"/>
                    <a:pt x="49524" y="10177"/>
                  </a:cubicBezTo>
                  <a:cubicBezTo>
                    <a:pt x="49931" y="11861"/>
                    <a:pt x="49873" y="13690"/>
                    <a:pt x="49360" y="15319"/>
                  </a:cubicBezTo>
                  <a:cubicBezTo>
                    <a:pt x="50621" y="17553"/>
                    <a:pt x="51062" y="20449"/>
                    <a:pt x="50558" y="23181"/>
                  </a:cubicBezTo>
                  <a:cubicBezTo>
                    <a:pt x="49888" y="26813"/>
                    <a:pt x="47670" y="29533"/>
                    <a:pt x="44946" y="30063"/>
                  </a:cubicBezTo>
                  <a:cubicBezTo>
                    <a:pt x="44933" y="32330"/>
                    <a:pt x="44200" y="34480"/>
                    <a:pt x="42937" y="35960"/>
                  </a:cubicBezTo>
                  <a:cubicBezTo>
                    <a:pt x="41018" y="38209"/>
                    <a:pt x="38246" y="38498"/>
                    <a:pt x="36097" y="36674"/>
                  </a:cubicBezTo>
                  <a:cubicBezTo>
                    <a:pt x="35402" y="39807"/>
                    <a:pt x="33541" y="42202"/>
                    <a:pt x="31209" y="42965"/>
                  </a:cubicBezTo>
                  <a:cubicBezTo>
                    <a:pt x="28461" y="43864"/>
                    <a:pt x="25593" y="42332"/>
                    <a:pt x="24022" y="39125"/>
                  </a:cubicBezTo>
                  <a:cubicBezTo>
                    <a:pt x="20314" y="42169"/>
                    <a:pt x="15498" y="40458"/>
                    <a:pt x="13346" y="35331"/>
                  </a:cubicBezTo>
                  <a:cubicBezTo>
                    <a:pt x="11232" y="35668"/>
                    <a:pt x="9247" y="33883"/>
                    <a:pt x="8652" y="31109"/>
                  </a:cubicBezTo>
                  <a:cubicBezTo>
                    <a:pt x="8221" y="29102"/>
                    <a:pt x="8602" y="26936"/>
                    <a:pt x="9655" y="25410"/>
                  </a:cubicBezTo>
                  <a:cubicBezTo>
                    <a:pt x="8161" y="24213"/>
                    <a:pt x="7329" y="21916"/>
                    <a:pt x="7537" y="19563"/>
                  </a:cubicBezTo>
                  <a:cubicBezTo>
                    <a:pt x="7781" y="16808"/>
                    <a:pt x="9387" y="14650"/>
                    <a:pt x="11405" y="14366"/>
                  </a:cubicBezTo>
                  <a:cubicBezTo>
                    <a:pt x="11417" y="14320"/>
                    <a:pt x="11430" y="14275"/>
                    <a:pt x="11442" y="14229"/>
                  </a:cubicBezTo>
                  <a:close/>
                </a:path>
                <a:path w="3827187" h="1728952">
                  <a:moveTo>
                    <a:pt x="96010" y="868323"/>
                  </a:moveTo>
                  <a:cubicBezTo>
                    <a:pt x="96010" y="894835"/>
                    <a:pt x="74517" y="916328"/>
                    <a:pt x="48005" y="916328"/>
                  </a:cubicBezTo>
                  <a:cubicBezTo>
                    <a:pt x="21493" y="916328"/>
                    <a:pt x="0" y="894835"/>
                    <a:pt x="0" y="868323"/>
                  </a:cubicBezTo>
                  <a:cubicBezTo>
                    <a:pt x="0" y="841811"/>
                    <a:pt x="21493" y="820318"/>
                    <a:pt x="48005" y="820318"/>
                  </a:cubicBezTo>
                  <a:cubicBezTo>
                    <a:pt x="74517" y="820318"/>
                    <a:pt x="96010" y="841811"/>
                    <a:pt x="96010" y="868323"/>
                  </a:cubicBezTo>
                  <a:close/>
                </a:path>
                <a:path w="3827187" h="1728952">
                  <a:moveTo>
                    <a:pt x="285569" y="867673"/>
                  </a:moveTo>
                  <a:cubicBezTo>
                    <a:pt x="285569" y="920698"/>
                    <a:pt x="242583" y="963684"/>
                    <a:pt x="189558" y="963684"/>
                  </a:cubicBezTo>
                  <a:cubicBezTo>
                    <a:pt x="136533" y="963684"/>
                    <a:pt x="93547" y="920698"/>
                    <a:pt x="93547" y="867673"/>
                  </a:cubicBezTo>
                  <a:cubicBezTo>
                    <a:pt x="93547" y="814648"/>
                    <a:pt x="136533" y="771662"/>
                    <a:pt x="189558" y="771662"/>
                  </a:cubicBezTo>
                  <a:cubicBezTo>
                    <a:pt x="242583" y="771662"/>
                    <a:pt x="285569" y="814648"/>
                    <a:pt x="285569" y="867673"/>
                  </a:cubicBezTo>
                  <a:close/>
                </a:path>
                <a:path w="3827187" h="1728952">
                  <a:moveTo>
                    <a:pt x="571137" y="866582"/>
                  </a:moveTo>
                  <a:cubicBezTo>
                    <a:pt x="571137" y="946120"/>
                    <a:pt x="506659" y="1010598"/>
                    <a:pt x="427121" y="1010598"/>
                  </a:cubicBezTo>
                  <a:cubicBezTo>
                    <a:pt x="347583" y="1010598"/>
                    <a:pt x="283105" y="946120"/>
                    <a:pt x="283105" y="866582"/>
                  </a:cubicBezTo>
                  <a:cubicBezTo>
                    <a:pt x="283105" y="787044"/>
                    <a:pt x="347583" y="722566"/>
                    <a:pt x="427121" y="722566"/>
                  </a:cubicBezTo>
                  <a:cubicBezTo>
                    <a:pt x="506659" y="722566"/>
                    <a:pt x="571137" y="787044"/>
                    <a:pt x="571137" y="866582"/>
                  </a:cubicBezTo>
                  <a:close/>
                </a:path>
                <a:path w="50762" h="43219" fill="none" extrusionOk="0">
                  <a:moveTo>
                    <a:pt x="14470" y="34758"/>
                  </a:moveTo>
                  <a:cubicBezTo>
                    <a:pt x="14115" y="34951"/>
                    <a:pt x="13742" y="35079"/>
                    <a:pt x="13362" y="35139"/>
                  </a:cubicBezTo>
                  <a:moveTo>
                    <a:pt x="24020" y="38949"/>
                  </a:moveTo>
                  <a:cubicBezTo>
                    <a:pt x="23753" y="38403"/>
                    <a:pt x="23529" y="37820"/>
                    <a:pt x="23352" y="37209"/>
                  </a:cubicBezTo>
                  <a:moveTo>
                    <a:pt x="36369" y="34610"/>
                  </a:moveTo>
                  <a:cubicBezTo>
                    <a:pt x="36330" y="35257"/>
                    <a:pt x="36240" y="35897"/>
                    <a:pt x="36102" y="36519"/>
                  </a:cubicBezTo>
                  <a:moveTo>
                    <a:pt x="49340" y="15213"/>
                  </a:moveTo>
                  <a:cubicBezTo>
                    <a:pt x="49015" y="16245"/>
                    <a:pt x="48520" y="17161"/>
                    <a:pt x="47892" y="17889"/>
                  </a:cubicBezTo>
                  <a:moveTo>
                    <a:pt x="45866" y="5285"/>
                  </a:moveTo>
                  <a:cubicBezTo>
                    <a:pt x="45921" y="5702"/>
                    <a:pt x="45947" y="6125"/>
                    <a:pt x="45942" y="6549"/>
                  </a:cubicBezTo>
                  <a:moveTo>
                    <a:pt x="36620" y="3811"/>
                  </a:moveTo>
                  <a:cubicBezTo>
                    <a:pt x="36809" y="3228"/>
                    <a:pt x="37058" y="2685"/>
                    <a:pt x="37362" y="2199"/>
                  </a:cubicBezTo>
                  <a:moveTo>
                    <a:pt x="29683" y="4579"/>
                  </a:moveTo>
                  <a:cubicBezTo>
                    <a:pt x="29760" y="4097"/>
                    <a:pt x="29881" y="3630"/>
                    <a:pt x="30042" y="3189"/>
                  </a:cubicBezTo>
                  <a:moveTo>
                    <a:pt x="21542" y="5051"/>
                  </a:moveTo>
                  <a:cubicBezTo>
                    <a:pt x="22014" y="5427"/>
                    <a:pt x="22450" y="5880"/>
                    <a:pt x="22842" y="6399"/>
                  </a:cubicBezTo>
                  <a:moveTo>
                    <a:pt x="11669" y="15648"/>
                  </a:moveTo>
                  <a:cubicBezTo>
                    <a:pt x="11566" y="15184"/>
                    <a:pt x="11490" y="14710"/>
                    <a:pt x="11442" y="14229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15171" y="1199762"/>
              <a:ext cx="2472872" cy="1273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Михалыч, ты давай так не шути, как это в саму себя расширяется?!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432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346" y="195486"/>
            <a:ext cx="4176142" cy="99761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Радиус и возраст наблюдаемой Вселенной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Овал 7"/>
          <p:cNvSpPr/>
          <p:nvPr/>
        </p:nvSpPr>
        <p:spPr>
          <a:xfrm>
            <a:off x="-7525344" y="-2972866"/>
            <a:ext cx="10945216" cy="109452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" y="2499742"/>
            <a:ext cx="187292" cy="188719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 rot="5400000">
            <a:off x="-2304685" y="303577"/>
            <a:ext cx="7416664" cy="4464497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ArchUp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Граница наблюдаемой Вселенной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00" y="1202995"/>
            <a:ext cx="2010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закону Хаббла: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760840" y="1574867"/>
                <a:ext cx="2194319" cy="5648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𝜐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𝐻𝑟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⇒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𝐻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840" y="1574867"/>
                <a:ext cx="2194319" cy="564835"/>
              </a:xfrm>
              <a:prstGeom prst="rect">
                <a:avLst/>
              </a:prstGeom>
              <a:blipFill rotWithShape="1">
                <a:blip r:embed="rId4"/>
                <a:stretch>
                  <a:fillRect r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979279" y="2711736"/>
                <a:ext cx="3808735" cy="6521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3∙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75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=4000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Мпк=4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Гпк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279" y="2711736"/>
                <a:ext cx="3808735" cy="652102"/>
              </a:xfrm>
              <a:prstGeom prst="rect">
                <a:avLst/>
              </a:prstGeom>
              <a:blipFill rotWithShape="1">
                <a:blip r:embed="rId5"/>
                <a:stretch>
                  <a:fillRect r="-14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Овал 13"/>
          <p:cNvSpPr/>
          <p:nvPr/>
        </p:nvSpPr>
        <p:spPr>
          <a:xfrm rot="12534473">
            <a:off x="1842135" y="728624"/>
            <a:ext cx="455368" cy="144016"/>
          </a:xfrm>
          <a:prstGeom prst="ellipse">
            <a:avLst/>
          </a:prstGeom>
          <a:gradFill flip="none" rotWithShape="1">
            <a:gsLst>
              <a:gs pos="57000">
                <a:srgbClr val="FFFF00"/>
              </a:gs>
              <a:gs pos="0">
                <a:srgbClr val="CCD10D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>
            <a:endCxn id="9" idx="0"/>
          </p:cNvCxnSpPr>
          <p:nvPr/>
        </p:nvCxnSpPr>
        <p:spPr>
          <a:xfrm flipH="1">
            <a:off x="157874" y="915566"/>
            <a:ext cx="1749830" cy="15841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 rot="19033594">
                <a:off x="734934" y="1293879"/>
                <a:ext cx="4062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𝑟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33594">
                <a:off x="734934" y="1293879"/>
                <a:ext cx="406200" cy="461665"/>
              </a:xfrm>
              <a:prstGeom prst="rect">
                <a:avLst/>
              </a:prstGeom>
              <a:blipFill rotWithShape="1">
                <a:blip r:embed="rId6"/>
                <a:stretch>
                  <a:fillRect t="-18627" r="-28431" b="-49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 стрелкой 20"/>
          <p:cNvCxnSpPr/>
          <p:nvPr/>
        </p:nvCxnSpPr>
        <p:spPr>
          <a:xfrm flipV="1">
            <a:off x="2195736" y="339502"/>
            <a:ext cx="288032" cy="2824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 rot="19033594">
                <a:off x="2010353" y="86569"/>
                <a:ext cx="41434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i="1" smtClean="0"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ru-RU" sz="2400" i="1" smtClean="0">
                              <a:latin typeface="Cambria Math"/>
                              <a:ea typeface="Cambria Math"/>
                            </a:rPr>
                            <m:t>𝜐</m:t>
                          </m:r>
                        </m:e>
                      </m:ac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33594">
                <a:off x="2010353" y="86569"/>
                <a:ext cx="414344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6863" t="-25490" r="-28431" b="-49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118325" y="3975242"/>
                <a:ext cx="347935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𝐻𝑟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𝐻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≈13,8∙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9</m:t>
                          </m:r>
                        </m:sup>
                      </m:sSup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лет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8325" y="3975242"/>
                <a:ext cx="3479350" cy="612732"/>
              </a:xfrm>
              <a:prstGeom prst="rect">
                <a:avLst/>
              </a:prstGeom>
              <a:blipFill rotWithShape="1">
                <a:blip r:embed="rId8"/>
                <a:stretch>
                  <a:fillRect r="-19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4860000" y="2224769"/>
            <a:ext cx="3592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Радиус наблюдаемой Вселенной: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60000" y="3507854"/>
            <a:ext cx="3696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Возраст наблюдаемой Вселенной: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04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9" grpId="0"/>
      <p:bldP spid="22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05608" y="411510"/>
            <a:ext cx="8532784" cy="83099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+mj-lt"/>
            </a:endParaRP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Галактики</a:t>
            </a:r>
            <a:r>
              <a:rPr lang="ru-RU" sz="2200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— это гравитационно связанные системы, состоящие из звезд, звездных скоплений, а также из межзвездного газа и пыли</a:t>
            </a:r>
            <a:endParaRPr lang="ru-RU" sz="2200" b="1" dirty="0" smtClean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777" y="1864424"/>
            <a:ext cx="2664048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Эллиптические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56150" y="1864424"/>
            <a:ext cx="2664000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Неправильные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40002" y="1864424"/>
            <a:ext cx="2664000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Спиральные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605" y="3083423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Имеет форму круга или эллипса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09785" y="3083424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Нет четко выраженного ядра и не обнаружена вращательная симметрия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65804" y="3083423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Имеет ядро и несколько спиральных рукавов или ветвей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Штриховая стрелка вправо 13"/>
          <p:cNvSpPr>
            <a:spLocks noChangeAspect="1"/>
          </p:cNvSpPr>
          <p:nvPr/>
        </p:nvSpPr>
        <p:spPr>
          <a:xfrm rot="8471511">
            <a:off x="2330409" y="1412155"/>
            <a:ext cx="577080" cy="403245"/>
          </a:xfrm>
          <a:prstGeom prst="stripedRightArrow">
            <a:avLst>
              <a:gd name="adj1" fmla="val 50000"/>
              <a:gd name="adj2" fmla="val 8320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>
            <a:spLocks noChangeAspect="1"/>
          </p:cNvSpPr>
          <p:nvPr/>
        </p:nvSpPr>
        <p:spPr>
          <a:xfrm rot="13128489" flipH="1">
            <a:off x="6470074" y="1412041"/>
            <a:ext cx="577436" cy="403245"/>
          </a:xfrm>
          <a:prstGeom prst="stripedRightArrow">
            <a:avLst>
              <a:gd name="adj1" fmla="val 50000"/>
              <a:gd name="adj2" fmla="val 8552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>
            <a:spLocks noChangeAspect="1"/>
          </p:cNvSpPr>
          <p:nvPr/>
        </p:nvSpPr>
        <p:spPr>
          <a:xfrm rot="16200000" flipH="1">
            <a:off x="4322096" y="1377826"/>
            <a:ext cx="499812" cy="403245"/>
          </a:xfrm>
          <a:prstGeom prst="stripedRightArrow">
            <a:avLst>
              <a:gd name="adj1" fmla="val 50000"/>
              <a:gd name="adj2" fmla="val 8466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>
            <a:spLocks noChangeAspect="1"/>
          </p:cNvSpPr>
          <p:nvPr/>
        </p:nvSpPr>
        <p:spPr>
          <a:xfrm rot="16200000" flipH="1">
            <a:off x="4355978" y="2577492"/>
            <a:ext cx="432050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>
            <a:spLocks noChangeAspect="1"/>
          </p:cNvSpPr>
          <p:nvPr/>
        </p:nvSpPr>
        <p:spPr>
          <a:xfrm rot="16200000" flipH="1">
            <a:off x="1439779" y="2577491"/>
            <a:ext cx="432050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>
            <a:spLocks noChangeAspect="1"/>
          </p:cNvSpPr>
          <p:nvPr/>
        </p:nvSpPr>
        <p:spPr>
          <a:xfrm rot="16200000" flipH="1">
            <a:off x="7271930" y="2577491"/>
            <a:ext cx="432049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7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2623"/>
          <a:stretch/>
        </p:blipFill>
        <p:spPr>
          <a:xfrm>
            <a:off x="-468560" y="-20538"/>
            <a:ext cx="5436874" cy="516403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60032" y="699542"/>
            <a:ext cx="3970784" cy="723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Галактика, частью которой является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называется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Млечный Путь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49688" y="268288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Главные выводы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4860032" y="1347614"/>
            <a:ext cx="418882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спиральной галактикой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перемычки.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Диаметр составляет 30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кпк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Одной из ближайших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Млечному Пути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галактик 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туманность Андромеды (диаметр 40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кпк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Расстояние от Млечного Пути до туманности Андромеды — 670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кпк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384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4860000" y="699542"/>
            <a:ext cx="3970784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Эффект Доплера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изменение частоты и длины волн, регистрируемых приемником, вызванное движением источника.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Объект 2"/>
          <p:cNvSpPr txBox="1">
            <a:spLocks/>
          </p:cNvSpPr>
          <p:nvPr/>
        </p:nvSpPr>
        <p:spPr>
          <a:xfrm>
            <a:off x="4849688" y="268288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Главные выводы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755576" y="519117"/>
            <a:ext cx="2978570" cy="4121444"/>
            <a:chOff x="820274" y="519117"/>
            <a:chExt cx="2978570" cy="4121444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723331" y="1923678"/>
              <a:ext cx="1296144" cy="576064"/>
              <a:chOff x="1403648" y="1419622"/>
              <a:chExt cx="1296144" cy="576064"/>
            </a:xfrm>
          </p:grpSpPr>
          <p:sp>
            <p:nvSpPr>
              <p:cNvPr id="19" name="4-конечная звезда 18"/>
              <p:cNvSpPr/>
              <p:nvPr/>
            </p:nvSpPr>
            <p:spPr>
              <a:xfrm>
                <a:off x="1403648" y="1419622"/>
                <a:ext cx="576064" cy="576064"/>
              </a:xfrm>
              <a:prstGeom prst="star4">
                <a:avLst/>
              </a:prstGeom>
              <a:solidFill>
                <a:srgbClr val="FFFF00"/>
              </a:solidFill>
              <a:ln>
                <a:noFill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2130918" y="1522988"/>
                    <a:ext cx="56887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ru-RU" i="1" smtClean="0">
                              <a:latin typeface="Cambria Math"/>
                              <a:ea typeface="Cambria Math"/>
                            </a:rPr>
                            <m:t>𝜈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𝜐</m:t>
                          </m:r>
                        </m:oMath>
                      </m:oMathPara>
                    </a14:m>
                    <a:endParaRPr lang="ru-RU" dirty="0"/>
                  </a:p>
                </p:txBody>
              </p:sp>
            </mc:Choice>
            <mc:Fallback xmlns="">
              <p:sp>
                <p:nvSpPr>
                  <p:cNvPr id="20" name="TextBox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30918" y="1522988"/>
                    <a:ext cx="568874" cy="369332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8333" r="-13830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30" t="30882" r="15674" b="28175"/>
            <a:stretch/>
          </p:blipFill>
          <p:spPr>
            <a:xfrm rot="5400000">
              <a:off x="1307377" y="3021442"/>
              <a:ext cx="1699478" cy="800100"/>
            </a:xfrm>
            <a:prstGeom prst="rect">
              <a:avLst/>
            </a:prstGeom>
          </p:spPr>
        </p:pic>
        <p:sp>
          <p:nvSpPr>
            <p:cNvPr id="22" name="Овал 21"/>
            <p:cNvSpPr/>
            <p:nvPr/>
          </p:nvSpPr>
          <p:spPr>
            <a:xfrm>
              <a:off x="1869144" y="4271229"/>
              <a:ext cx="284437" cy="284437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820274" y="2027044"/>
              <a:ext cx="511366" cy="369332"/>
              <a:chOff x="820274" y="1522988"/>
              <a:chExt cx="511366" cy="369332"/>
            </a:xfrm>
          </p:grpSpPr>
          <p:cxnSp>
            <p:nvCxnSpPr>
              <p:cNvPr id="24" name="Прямая со стрелкой 23"/>
              <p:cNvCxnSpPr/>
              <p:nvPr/>
            </p:nvCxnSpPr>
            <p:spPr>
              <a:xfrm rot="10800000">
                <a:off x="1331640" y="1532280"/>
                <a:ext cx="0" cy="3600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820274" y="1522988"/>
                    <a:ext cx="45743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ru-RU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ru-RU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ru-RU" i="1" smtClean="0">
                                      <a:latin typeface="Cambria Math"/>
                                      <a:ea typeface="Cambria Math"/>
                                    </a:rPr>
                                    <m:t>𝜐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ru-RU" dirty="0"/>
                  </a:p>
                </p:txBody>
              </p:sp>
            </mc:Choice>
            <mc:Fallback xmlns="">
              <p:sp>
                <p:nvSpPr>
                  <p:cNvPr id="25" name="TextBox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20274" y="1522988"/>
                    <a:ext cx="457433" cy="369332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 t="-23333" r="-20000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6" name="TextBox 25"/>
            <p:cNvSpPr txBox="1"/>
            <p:nvPr/>
          </p:nvSpPr>
          <p:spPr>
            <a:xfrm>
              <a:off x="2269750" y="4271229"/>
              <a:ext cx="149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Наблюдатель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898789" y="519117"/>
              <a:ext cx="284437" cy="284437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99395" y="519117"/>
              <a:ext cx="149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Наблюдатель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30" t="30882" r="15674" b="28175"/>
            <a:stretch/>
          </p:blipFill>
          <p:spPr>
            <a:xfrm rot="5400000">
              <a:off x="1601120" y="985610"/>
              <a:ext cx="1164212" cy="80010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 rot="16200000">
              <a:off x="779935" y="3207925"/>
              <a:ext cx="18398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Красное смещение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864542" y="1216383"/>
              <a:ext cx="16706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Синие смещение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2433600" y="3236826"/>
                  <a:ext cx="89069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&gt;</m:t>
                        </m:r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 smtClean="0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e>
                          <m:sub>
                            <m:r>
                              <a:rPr lang="ru-RU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3600" y="3236826"/>
                  <a:ext cx="890693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8197" r="-8219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2435102" y="1200993"/>
                  <a:ext cx="89069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&lt;</m:t>
                        </m:r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 smtClean="0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e>
                          <m:sub>
                            <m:r>
                              <a:rPr lang="ru-RU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5102" y="1200993"/>
                  <a:ext cx="890693" cy="36933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8197" r="-8219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"/>
          <a:stretch/>
        </p:blipFill>
        <p:spPr>
          <a:xfrm>
            <a:off x="899592" y="267494"/>
            <a:ext cx="2632367" cy="4612634"/>
          </a:xfrm>
          <a:prstGeom prst="rect">
            <a:avLst/>
          </a:prstGeom>
        </p:spPr>
      </p:pic>
      <p:sp>
        <p:nvSpPr>
          <p:cNvPr id="36" name="Объект 2"/>
          <p:cNvSpPr txBox="1">
            <a:spLocks/>
          </p:cNvSpPr>
          <p:nvPr/>
        </p:nvSpPr>
        <p:spPr>
          <a:xfrm>
            <a:off x="4860000" y="1851670"/>
            <a:ext cx="397078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Красное смещение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сдвиг спектральных линий химических элементов в длинноволновую сторону.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Объект 2"/>
          <p:cNvSpPr txBox="1">
            <a:spLocks/>
          </p:cNvSpPr>
          <p:nvPr/>
        </p:nvSpPr>
        <p:spPr>
          <a:xfrm>
            <a:off x="4860000" y="2787774"/>
            <a:ext cx="397078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Все галактики имеют красное смещение, значит, галактики разбегаются!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60000" y="3801983"/>
            <a:ext cx="428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u="sng" dirty="0" smtClean="0">
                <a:latin typeface="Times New Roman" pitchFamily="18" charset="0"/>
                <a:cs typeface="Times New Roman" pitchFamily="18" charset="0"/>
              </a:rPr>
              <a:t>Радиус наблюдаемой Вселенной: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Гпк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60000" y="4214274"/>
            <a:ext cx="36827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u="sng" dirty="0" smtClean="0">
                <a:latin typeface="Times New Roman" pitchFamily="18" charset="0"/>
                <a:cs typeface="Times New Roman" pitchFamily="18" charset="0"/>
              </a:rPr>
              <a:t>Возраст наблюдаемой Вселенной: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13,8 млрд лет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04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2" y="411510"/>
            <a:ext cx="3216324" cy="39488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9081" y="4414341"/>
            <a:ext cx="2417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Галилео Галилей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7328462" y="176322"/>
            <a:ext cx="15640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1610 год</a:t>
            </a:r>
            <a:endParaRPr lang="ru-RU" sz="2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267" y="835072"/>
            <a:ext cx="4511245" cy="36088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36096" y="1867929"/>
            <a:ext cx="31643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Festus" pitchFamily="2" charset="0"/>
              </a:rPr>
              <a:t>Я наблюдал за звездами Млечного Пути.</a:t>
            </a:r>
          </a:p>
          <a:p>
            <a:r>
              <a:rPr lang="ru-RU" sz="2400" b="1" dirty="0" smtClean="0">
                <a:latin typeface="Festus" pitchFamily="2" charset="0"/>
              </a:rPr>
              <a:t>Друзья мои, да эти звезды просто не счесть!</a:t>
            </a:r>
            <a:endParaRPr lang="ru-RU" sz="2400" b="1" dirty="0">
              <a:latin typeface="Festu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2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2623"/>
          <a:stretch/>
        </p:blipFill>
        <p:spPr>
          <a:xfrm>
            <a:off x="1" y="1"/>
            <a:ext cx="5652120" cy="5166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35430" y="0"/>
            <a:ext cx="350857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68144" y="1814502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Галактика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гравитационно связанная система, состоящая из звезд, звездных скоплений, а также из межзвездного газа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пыли.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5868144" y="3664644"/>
            <a:ext cx="2762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объекты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галактики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двигаются относительно общего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центра масс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496292"/>
            <a:ext cx="2906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Галактика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частью которой является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называется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Млечный путь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7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TextBox 22"/>
          <p:cNvSpPr txBox="1"/>
          <p:nvPr/>
        </p:nvSpPr>
        <p:spPr>
          <a:xfrm>
            <a:off x="2506650" y="555525"/>
            <a:ext cx="4130702" cy="55399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+mj-lt"/>
            </a:endParaRP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Галактики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+mj-lt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777" y="1720408"/>
            <a:ext cx="2664048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Эллиптические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156150" y="1720408"/>
            <a:ext cx="2664000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Неправильные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40002" y="1720408"/>
            <a:ext cx="2664000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Спиральные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49605" y="2939407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Имеет форму круга или эллипса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09785" y="2939408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Нет четко выраженного ядра и не обнаружена вращательная симметрия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365804" y="2939407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Имеет ядро и несколько спиральных рукавов или ветвей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Штриховая стрелка вправо 29"/>
          <p:cNvSpPr>
            <a:spLocks noChangeAspect="1"/>
          </p:cNvSpPr>
          <p:nvPr/>
        </p:nvSpPr>
        <p:spPr>
          <a:xfrm rot="8471511">
            <a:off x="2330409" y="1268139"/>
            <a:ext cx="577080" cy="403245"/>
          </a:xfrm>
          <a:prstGeom prst="stripedRightArrow">
            <a:avLst>
              <a:gd name="adj1" fmla="val 50000"/>
              <a:gd name="adj2" fmla="val 8320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>
            <a:spLocks noChangeAspect="1"/>
          </p:cNvSpPr>
          <p:nvPr/>
        </p:nvSpPr>
        <p:spPr>
          <a:xfrm rot="13128489" flipH="1">
            <a:off x="6470074" y="1268025"/>
            <a:ext cx="577436" cy="403245"/>
          </a:xfrm>
          <a:prstGeom prst="stripedRightArrow">
            <a:avLst>
              <a:gd name="adj1" fmla="val 50000"/>
              <a:gd name="adj2" fmla="val 8552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>
            <a:spLocks noChangeAspect="1"/>
          </p:cNvSpPr>
          <p:nvPr/>
        </p:nvSpPr>
        <p:spPr>
          <a:xfrm rot="16200000" flipH="1">
            <a:off x="4322096" y="1233810"/>
            <a:ext cx="499812" cy="403245"/>
          </a:xfrm>
          <a:prstGeom prst="stripedRightArrow">
            <a:avLst>
              <a:gd name="adj1" fmla="val 50000"/>
              <a:gd name="adj2" fmla="val 8466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>
            <a:spLocks noChangeAspect="1"/>
          </p:cNvSpPr>
          <p:nvPr/>
        </p:nvSpPr>
        <p:spPr>
          <a:xfrm rot="16200000" flipH="1">
            <a:off x="4355978" y="2433476"/>
            <a:ext cx="432050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Штриховая стрелка вправо 33"/>
          <p:cNvSpPr>
            <a:spLocks noChangeAspect="1"/>
          </p:cNvSpPr>
          <p:nvPr/>
        </p:nvSpPr>
        <p:spPr>
          <a:xfrm rot="16200000" flipH="1">
            <a:off x="1439779" y="2433475"/>
            <a:ext cx="432050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Штриховая стрелка вправо 34"/>
          <p:cNvSpPr>
            <a:spLocks noChangeAspect="1"/>
          </p:cNvSpPr>
          <p:nvPr/>
        </p:nvSpPr>
        <p:spPr>
          <a:xfrm rot="16200000" flipH="1">
            <a:off x="7271930" y="2433475"/>
            <a:ext cx="432049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50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688" y="268288"/>
            <a:ext cx="4144682" cy="4354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Эллиптическая галактика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860032" y="2571750"/>
                <a:ext cx="4188827" cy="2119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Не имеет внутренней структуры.</a:t>
                </a: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Мало газа и пыли.</a:t>
                </a: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Яркость уменьшается от центра к периферии.</a:t>
                </a: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𝑀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13</m:t>
                        </m:r>
                      </m:sup>
                    </m:sSup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𝑀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с</m:t>
                        </m:r>
                      </m:sub>
                    </m:sSub>
                  </m:oMath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2571750"/>
                <a:ext cx="4188827" cy="2119683"/>
              </a:xfrm>
              <a:prstGeom prst="rect">
                <a:avLst/>
              </a:prstGeom>
              <a:blipFill rotWithShape="1">
                <a:blip r:embed="rId3"/>
                <a:stretch>
                  <a:fillRect l="-873" b="-37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860032" y="806390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Эллиптическая галактика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галактика, имеющая четко выраженную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сферическую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эллипсоидную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форму, яркость которой уменьшается от центра к краям.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" r="6024"/>
          <a:stretch/>
        </p:blipFill>
        <p:spPr>
          <a:xfrm>
            <a:off x="2679" y="-41486"/>
            <a:ext cx="4582665" cy="522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6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3200" y="268288"/>
            <a:ext cx="4144682" cy="4354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Спиральная галактика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91685" y="2175317"/>
                <a:ext cx="4188827" cy="1836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Имеет четко выраженное ядро.</a:t>
                </a: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Много газа и пыли.</a:t>
                </a: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Имеет спиральные рукава.</a:t>
                </a:r>
              </a:p>
              <a:p>
                <a:pPr marL="285750" indent="-285750">
                  <a:lnSpc>
                    <a:spcPct val="150000"/>
                  </a:lnSpc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𝑀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~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p>
                        </m:sSup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—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𝑀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с</m:t>
                        </m:r>
                      </m:sub>
                    </m:sSub>
                  </m:oMath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685" y="2175317"/>
                <a:ext cx="4188827" cy="1836593"/>
              </a:xfrm>
              <a:prstGeom prst="rect">
                <a:avLst/>
              </a:prstGeom>
              <a:blipFill rotWithShape="1">
                <a:blip r:embed="rId2"/>
                <a:stretch>
                  <a:fillRect l="-1019" b="-6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991685" y="806390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Спиральная галактика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вращающаяся галактика, имеющая спиралевидную форму, ядро и рукава или ветви.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9" r="14831"/>
          <a:stretch/>
        </p:blipFill>
        <p:spPr>
          <a:xfrm>
            <a:off x="-33511" y="-48540"/>
            <a:ext cx="4638675" cy="52586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" r="3612"/>
          <a:stretch/>
        </p:blipFill>
        <p:spPr>
          <a:xfrm>
            <a:off x="-33511" y="-26811"/>
            <a:ext cx="4638675" cy="51710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993200" y="4157667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Спиральные галактики могут иметь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перемычку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" b="8704"/>
          <a:stretch/>
        </p:blipFill>
        <p:spPr>
          <a:xfrm>
            <a:off x="-109725" y="-75947"/>
            <a:ext cx="9363449" cy="5239985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335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688" y="268288"/>
            <a:ext cx="4144682" cy="4354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Неправильная галактика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2362691"/>
            <a:ext cx="41888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Имеют хаотичную форму.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имеют ни эллиптической, ни спиральной структуры.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 являлись эллиптическими или спиральными галактиками в прошлом.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0032" y="806390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Неправильная галактика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галактика, не вписывающаяся в астрономические модели, описывающие эллиптические и спиральные галактики.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5"/>
          <a:stretch/>
        </p:blipFill>
        <p:spPr>
          <a:xfrm>
            <a:off x="0" y="0"/>
            <a:ext cx="45636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2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688" y="339502"/>
            <a:ext cx="4144682" cy="4354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Активная галактика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2282924"/>
            <a:ext cx="41888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Производят выбросы вещества, обладающего колоссальной массой и большой скоростью.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Имеют явные особенности спектра излучения (диапазон спектра намного шире, чем у обычных галактик).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0032" y="770756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Активная галактика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галактика, в ядре которой происходят бурные процессы, которые не удается объяснить свойствами находящихся в галактике звезд.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0" r="20494"/>
          <a:stretch/>
        </p:blipFill>
        <p:spPr>
          <a:xfrm>
            <a:off x="0" y="0"/>
            <a:ext cx="4572000" cy="52485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3" r="22040"/>
          <a:stretch/>
        </p:blipFill>
        <p:spPr>
          <a:xfrm>
            <a:off x="0" y="-1"/>
            <a:ext cx="4572000" cy="514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8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985</Words>
  <Application>Microsoft Office PowerPoint</Application>
  <PresentationFormat>Экран (16:9)</PresentationFormat>
  <Paragraphs>132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Наша галактика. Пространственные масштабы наблюдаемой Вселенной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Радиус и возраст наблюдаемой Вселенной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Наша галактика. Пространственные масштабы наблюдаемой Вселенной</dc:title>
  <dc:creator>User</dc:creator>
  <cp:lastModifiedBy>User</cp:lastModifiedBy>
  <cp:revision>55</cp:revision>
  <dcterms:created xsi:type="dcterms:W3CDTF">2014-11-17T06:33:00Z</dcterms:created>
  <dcterms:modified xsi:type="dcterms:W3CDTF">2014-11-28T11:28:06Z</dcterms:modified>
</cp:coreProperties>
</file>